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9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0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1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slideLayouts/slideLayout122.xml" ContentType="application/vnd.openxmlformats-officedocument.presentationml.slideLayout+xml"/>
  <Override PartName="/ppt/theme/theme14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5.xml" ContentType="application/vnd.openxmlformats-officedocument.theme+xml"/>
  <Override PartName="/ppt/slideLayouts/slideLayout135.xml" ContentType="application/vnd.openxmlformats-officedocument.presentationml.slideLayout+xml"/>
  <Override PartName="/ppt/theme/theme16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7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  <p:sldMasterId id="2147483682" r:id="rId4"/>
    <p:sldMasterId id="2147483692" r:id="rId5"/>
    <p:sldMasterId id="2147483698" r:id="rId6"/>
    <p:sldMasterId id="2147483710" r:id="rId7"/>
    <p:sldMasterId id="2147483712" r:id="rId8"/>
    <p:sldMasterId id="2147483714" r:id="rId9"/>
    <p:sldMasterId id="2147483734" r:id="rId10"/>
    <p:sldMasterId id="2147483754" r:id="rId11"/>
    <p:sldMasterId id="2147483780" r:id="rId12"/>
    <p:sldMasterId id="2147483800" r:id="rId13"/>
    <p:sldMasterId id="2147483802" r:id="rId14"/>
    <p:sldMasterId id="2147483804" r:id="rId15"/>
    <p:sldMasterId id="2147483817" r:id="rId16"/>
    <p:sldMasterId id="2147483819" r:id="rId17"/>
    <p:sldMasterId id="2147483835" r:id="rId18"/>
  </p:sldMasterIdLst>
  <p:notesMasterIdLst>
    <p:notesMasterId r:id="rId34"/>
  </p:notesMasterIdLst>
  <p:sldIdLst>
    <p:sldId id="334" r:id="rId19"/>
    <p:sldId id="310" r:id="rId20"/>
    <p:sldId id="383" r:id="rId21"/>
    <p:sldId id="384" r:id="rId22"/>
    <p:sldId id="385" r:id="rId23"/>
    <p:sldId id="397" r:id="rId24"/>
    <p:sldId id="386" r:id="rId25"/>
    <p:sldId id="387" r:id="rId26"/>
    <p:sldId id="388" r:id="rId27"/>
    <p:sldId id="389" r:id="rId28"/>
    <p:sldId id="390" r:id="rId29"/>
    <p:sldId id="391" r:id="rId30"/>
    <p:sldId id="392" r:id="rId31"/>
    <p:sldId id="393" r:id="rId32"/>
    <p:sldId id="394" r:id="rId33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 autoAdjust="0"/>
    <p:restoredTop sz="96346" autoAdjust="0"/>
  </p:normalViewPr>
  <p:slideViewPr>
    <p:cSldViewPr snapToGrid="0">
      <p:cViewPr>
        <p:scale>
          <a:sx n="70" d="100"/>
          <a:sy n="70" d="100"/>
        </p:scale>
        <p:origin x="-94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4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notesViewPr>
    <p:cSldViewPr snapToGrid="0" showGuides="1">
      <p:cViewPr varScale="1">
        <p:scale>
          <a:sx n="40" d="100"/>
          <a:sy n="40" d="100"/>
        </p:scale>
        <p:origin x="-2170" y="-8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Foglio1!$E$7</c:f>
              <c:strCache>
                <c:ptCount val="1"/>
                <c:pt idx="0">
                  <c:v>Running</c:v>
                </c:pt>
              </c:strCache>
            </c:strRef>
          </c:tx>
          <c:spPr>
            <a:solidFill>
              <a:srgbClr val="FF0000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Foglio1!$F$6:$J$6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Foglio1!$F$7:$J$7</c:f>
              <c:numCache>
                <c:formatCode>General</c:formatCode>
                <c:ptCount val="5"/>
                <c:pt idx="0">
                  <c:v>422</c:v>
                </c:pt>
                <c:pt idx="1">
                  <c:v>384</c:v>
                </c:pt>
                <c:pt idx="2">
                  <c:v>333</c:v>
                </c:pt>
                <c:pt idx="3">
                  <c:v>309</c:v>
                </c:pt>
                <c:pt idx="4">
                  <c:v>301</c:v>
                </c:pt>
              </c:numCache>
            </c:numRef>
          </c:val>
        </c:ser>
        <c:ser>
          <c:idx val="1"/>
          <c:order val="1"/>
          <c:tx>
            <c:strRef>
              <c:f>Foglio1!$E$8</c:f>
              <c:strCache>
                <c:ptCount val="1"/>
                <c:pt idx="0">
                  <c:v>Evoluzione</c:v>
                </c:pt>
              </c:strCache>
            </c:strRef>
          </c:tx>
          <c:spPr>
            <a:solidFill>
              <a:srgbClr val="FF0000">
                <a:lumMod val="40000"/>
                <a:lumOff val="60000"/>
              </a:srgb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Foglio1!$F$6:$J$6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Foglio1!$F$8:$J$8</c:f>
              <c:numCache>
                <c:formatCode>General</c:formatCode>
                <c:ptCount val="5"/>
                <c:pt idx="0">
                  <c:v>295</c:v>
                </c:pt>
                <c:pt idx="1">
                  <c:v>303</c:v>
                </c:pt>
                <c:pt idx="2">
                  <c:v>161</c:v>
                </c:pt>
                <c:pt idx="3">
                  <c:v>145</c:v>
                </c:pt>
                <c:pt idx="4">
                  <c:v>127</c:v>
                </c:pt>
              </c:numCache>
            </c:numRef>
          </c:val>
        </c:ser>
        <c:ser>
          <c:idx val="2"/>
          <c:order val="2"/>
          <c:tx>
            <c:strRef>
              <c:f>Foglio1!$E$9</c:f>
              <c:strCache>
                <c:ptCount val="1"/>
                <c:pt idx="0">
                  <c:v>Trasformazione</c:v>
                </c:pt>
              </c:strCache>
            </c:strRef>
          </c:tx>
          <c:spPr>
            <a:solidFill>
              <a:srgbClr val="FF0000">
                <a:lumMod val="20000"/>
                <a:lumOff val="80000"/>
              </a:srgb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Foglio1!$F$6:$J$6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Foglio1!$F$9:$J$9</c:f>
              <c:numCache>
                <c:formatCode>General</c:formatCode>
                <c:ptCount val="5"/>
                <c:pt idx="0">
                  <c:v>115</c:v>
                </c:pt>
                <c:pt idx="1">
                  <c:v>98</c:v>
                </c:pt>
                <c:pt idx="2">
                  <c:v>163</c:v>
                </c:pt>
                <c:pt idx="3">
                  <c:v>177</c:v>
                </c:pt>
                <c:pt idx="4">
                  <c:v>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48013696"/>
        <c:axId val="210465536"/>
      </c:barChart>
      <c:catAx>
        <c:axId val="34801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210465536"/>
        <c:crosses val="autoZero"/>
        <c:auto val="1"/>
        <c:lblAlgn val="ctr"/>
        <c:lblOffset val="100"/>
        <c:noMultiLvlLbl val="0"/>
      </c:catAx>
      <c:valAx>
        <c:axId val="210465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801369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71801-9644-4B2D-98E9-360C8A65AB2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1439FFB-1C2C-43D1-A815-8D94329A188F}">
      <dgm:prSet phldrT="[Testo]" custT="1"/>
      <dgm:spPr>
        <a:solidFill>
          <a:schemeClr val="tx2">
            <a:lumMod val="20000"/>
            <a:lumOff val="80000"/>
          </a:schemeClr>
        </a:solidFill>
      </dgm:spPr>
      <dgm:t>
        <a:bodyPr anchor="b"/>
        <a:lstStyle/>
        <a:p>
          <a:r>
            <a:rPr lang="it-IT" sz="1100" dirty="0" smtClean="0"/>
            <a:t>Trasformazione</a:t>
          </a:r>
          <a:endParaRPr lang="it-IT" sz="1500" dirty="0"/>
        </a:p>
      </dgm:t>
    </dgm:pt>
    <dgm:pt modelId="{786DDC5E-8691-4689-87CC-DD2E6AE2BA5D}" type="parTrans" cxnId="{20C11EE7-44E1-40FB-9CF0-BF70FDD9FCC1}">
      <dgm:prSet/>
      <dgm:spPr/>
      <dgm:t>
        <a:bodyPr/>
        <a:lstStyle/>
        <a:p>
          <a:endParaRPr lang="it-IT"/>
        </a:p>
      </dgm:t>
    </dgm:pt>
    <dgm:pt modelId="{CF57856C-38E4-4B36-801D-0EB916829F67}" type="sibTrans" cxnId="{20C11EE7-44E1-40FB-9CF0-BF70FDD9FCC1}">
      <dgm:prSet/>
      <dgm:spPr/>
      <dgm:t>
        <a:bodyPr/>
        <a:lstStyle/>
        <a:p>
          <a:endParaRPr lang="it-IT"/>
        </a:p>
      </dgm:t>
    </dgm:pt>
    <dgm:pt modelId="{D98DC5E0-7C8B-49A7-BAF7-46C07D57346B}">
      <dgm:prSet phldrT="[Tes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it-IT" sz="1200" dirty="0" smtClean="0"/>
            <a:t>Evoluzione</a:t>
          </a:r>
          <a:endParaRPr lang="it-IT" sz="2700" dirty="0"/>
        </a:p>
      </dgm:t>
    </dgm:pt>
    <dgm:pt modelId="{DE7A9B0B-B01E-4DA9-AC90-55E4A06995FA}" type="parTrans" cxnId="{774C3726-7692-4F0E-B3BD-A18BEBD9B3A8}">
      <dgm:prSet/>
      <dgm:spPr/>
      <dgm:t>
        <a:bodyPr/>
        <a:lstStyle/>
        <a:p>
          <a:endParaRPr lang="it-IT"/>
        </a:p>
      </dgm:t>
    </dgm:pt>
    <dgm:pt modelId="{A17172C3-3574-480D-AD84-462EAAED176D}" type="sibTrans" cxnId="{774C3726-7692-4F0E-B3BD-A18BEBD9B3A8}">
      <dgm:prSet/>
      <dgm:spPr/>
      <dgm:t>
        <a:bodyPr/>
        <a:lstStyle/>
        <a:p>
          <a:endParaRPr lang="it-IT"/>
        </a:p>
      </dgm:t>
    </dgm:pt>
    <dgm:pt modelId="{3EDCD2D2-7374-44BD-B33D-809A9BA844E0}">
      <dgm:prSet phldrT="[Tes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it-IT" sz="1200" dirty="0" err="1" smtClean="0"/>
            <a:t>Running</a:t>
          </a:r>
          <a:endParaRPr lang="it-IT" sz="2700" dirty="0"/>
        </a:p>
      </dgm:t>
    </dgm:pt>
    <dgm:pt modelId="{D9F2182B-4350-4751-9668-978D38FC411C}" type="parTrans" cxnId="{D48B3C18-7CC6-4AA2-A298-66D4537F85E1}">
      <dgm:prSet/>
      <dgm:spPr/>
      <dgm:t>
        <a:bodyPr/>
        <a:lstStyle/>
        <a:p>
          <a:endParaRPr lang="it-IT"/>
        </a:p>
      </dgm:t>
    </dgm:pt>
    <dgm:pt modelId="{18D4C74E-8131-4B7E-A8D4-AFA18BD3F5CF}" type="sibTrans" cxnId="{D48B3C18-7CC6-4AA2-A298-66D4537F85E1}">
      <dgm:prSet/>
      <dgm:spPr/>
      <dgm:t>
        <a:bodyPr/>
        <a:lstStyle/>
        <a:p>
          <a:endParaRPr lang="it-IT"/>
        </a:p>
      </dgm:t>
    </dgm:pt>
    <dgm:pt modelId="{2BF170F4-D4F0-4DDD-BE28-F3AA40A4528B}" type="pres">
      <dgm:prSet presAssocID="{D5071801-9644-4B2D-98E9-360C8A65AB2D}" presName="Name0" presStyleCnt="0">
        <dgm:presLayoutVars>
          <dgm:dir/>
          <dgm:animLvl val="lvl"/>
          <dgm:resizeHandles val="exact"/>
        </dgm:presLayoutVars>
      </dgm:prSet>
      <dgm:spPr/>
    </dgm:pt>
    <dgm:pt modelId="{A75BAEE3-F862-42C7-A1C2-22ACB1117E99}" type="pres">
      <dgm:prSet presAssocID="{F1439FFB-1C2C-43D1-A815-8D94329A188F}" presName="Name8" presStyleCnt="0"/>
      <dgm:spPr/>
    </dgm:pt>
    <dgm:pt modelId="{EA4137F6-8B80-4B72-BDCB-59A703F5A7F0}" type="pres">
      <dgm:prSet presAssocID="{F1439FFB-1C2C-43D1-A815-8D94329A188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902E56-C307-4B87-BE69-DF225E2B3F59}" type="pres">
      <dgm:prSet presAssocID="{F1439FFB-1C2C-43D1-A815-8D94329A188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1DEF28-6DD8-4E45-BBE9-65FD68D82629}" type="pres">
      <dgm:prSet presAssocID="{D98DC5E0-7C8B-49A7-BAF7-46C07D57346B}" presName="Name8" presStyleCnt="0"/>
      <dgm:spPr/>
    </dgm:pt>
    <dgm:pt modelId="{6B5A7F45-B2DB-408D-A6BE-06DE83F80B52}" type="pres">
      <dgm:prSet presAssocID="{D98DC5E0-7C8B-49A7-BAF7-46C07D57346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050ED3-A27D-4E46-A074-879657CC59F9}" type="pres">
      <dgm:prSet presAssocID="{D98DC5E0-7C8B-49A7-BAF7-46C07D57346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93C171B-FCEC-4909-B2C0-749790C69AB8}" type="pres">
      <dgm:prSet presAssocID="{3EDCD2D2-7374-44BD-B33D-809A9BA844E0}" presName="Name8" presStyleCnt="0"/>
      <dgm:spPr/>
    </dgm:pt>
    <dgm:pt modelId="{4361CAF1-924A-420D-A00B-829DFCE46917}" type="pres">
      <dgm:prSet presAssocID="{3EDCD2D2-7374-44BD-B33D-809A9BA844E0}" presName="level" presStyleLbl="node1" presStyleIdx="2" presStyleCnt="3" custScaleY="130910" custLinFactNeighborX="123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F25DF0-82F1-4B74-9750-63D837B32640}" type="pres">
      <dgm:prSet presAssocID="{3EDCD2D2-7374-44BD-B33D-809A9BA844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67E4CA4-D9F2-49BC-A92E-B4E14B0AF47B}" type="presOf" srcId="{3EDCD2D2-7374-44BD-B33D-809A9BA844E0}" destId="{1EF25DF0-82F1-4B74-9750-63D837B32640}" srcOrd="1" destOrd="0" presId="urn:microsoft.com/office/officeart/2005/8/layout/pyramid1"/>
    <dgm:cxn modelId="{D4F05B6E-D83D-408E-B6F3-BD5F2764AE92}" type="presOf" srcId="{D98DC5E0-7C8B-49A7-BAF7-46C07D57346B}" destId="{3E050ED3-A27D-4E46-A074-879657CC59F9}" srcOrd="1" destOrd="0" presId="urn:microsoft.com/office/officeart/2005/8/layout/pyramid1"/>
    <dgm:cxn modelId="{774C3726-7692-4F0E-B3BD-A18BEBD9B3A8}" srcId="{D5071801-9644-4B2D-98E9-360C8A65AB2D}" destId="{D98DC5E0-7C8B-49A7-BAF7-46C07D57346B}" srcOrd="1" destOrd="0" parTransId="{DE7A9B0B-B01E-4DA9-AC90-55E4A06995FA}" sibTransId="{A17172C3-3574-480D-AD84-462EAAED176D}"/>
    <dgm:cxn modelId="{D48B3C18-7CC6-4AA2-A298-66D4537F85E1}" srcId="{D5071801-9644-4B2D-98E9-360C8A65AB2D}" destId="{3EDCD2D2-7374-44BD-B33D-809A9BA844E0}" srcOrd="2" destOrd="0" parTransId="{D9F2182B-4350-4751-9668-978D38FC411C}" sibTransId="{18D4C74E-8131-4B7E-A8D4-AFA18BD3F5CF}"/>
    <dgm:cxn modelId="{68569FE1-170A-4837-8501-70378B7F11A8}" type="presOf" srcId="{F1439FFB-1C2C-43D1-A815-8D94329A188F}" destId="{EA4137F6-8B80-4B72-BDCB-59A703F5A7F0}" srcOrd="0" destOrd="0" presId="urn:microsoft.com/office/officeart/2005/8/layout/pyramid1"/>
    <dgm:cxn modelId="{1E3C5847-5481-45F9-8332-53A1C565CEB8}" type="presOf" srcId="{D5071801-9644-4B2D-98E9-360C8A65AB2D}" destId="{2BF170F4-D4F0-4DDD-BE28-F3AA40A4528B}" srcOrd="0" destOrd="0" presId="urn:microsoft.com/office/officeart/2005/8/layout/pyramid1"/>
    <dgm:cxn modelId="{9E6E92CC-1E50-45A4-B3D9-4A3F72BDA025}" type="presOf" srcId="{F1439FFB-1C2C-43D1-A815-8D94329A188F}" destId="{46902E56-C307-4B87-BE69-DF225E2B3F59}" srcOrd="1" destOrd="0" presId="urn:microsoft.com/office/officeart/2005/8/layout/pyramid1"/>
    <dgm:cxn modelId="{93A4C4DC-5D2E-455E-8F4E-21D2F57BC770}" type="presOf" srcId="{3EDCD2D2-7374-44BD-B33D-809A9BA844E0}" destId="{4361CAF1-924A-420D-A00B-829DFCE46917}" srcOrd="0" destOrd="0" presId="urn:microsoft.com/office/officeart/2005/8/layout/pyramid1"/>
    <dgm:cxn modelId="{19AC429D-2DA7-464F-95F6-73C19AC156EB}" type="presOf" srcId="{D98DC5E0-7C8B-49A7-BAF7-46C07D57346B}" destId="{6B5A7F45-B2DB-408D-A6BE-06DE83F80B52}" srcOrd="0" destOrd="0" presId="urn:microsoft.com/office/officeart/2005/8/layout/pyramid1"/>
    <dgm:cxn modelId="{20C11EE7-44E1-40FB-9CF0-BF70FDD9FCC1}" srcId="{D5071801-9644-4B2D-98E9-360C8A65AB2D}" destId="{F1439FFB-1C2C-43D1-A815-8D94329A188F}" srcOrd="0" destOrd="0" parTransId="{786DDC5E-8691-4689-87CC-DD2E6AE2BA5D}" sibTransId="{CF57856C-38E4-4B36-801D-0EB916829F67}"/>
    <dgm:cxn modelId="{B24E2C55-3FD9-4951-BC86-06722AB30B2E}" type="presParOf" srcId="{2BF170F4-D4F0-4DDD-BE28-F3AA40A4528B}" destId="{A75BAEE3-F862-42C7-A1C2-22ACB1117E99}" srcOrd="0" destOrd="0" presId="urn:microsoft.com/office/officeart/2005/8/layout/pyramid1"/>
    <dgm:cxn modelId="{2A91AA1E-A79C-401D-B4F2-D0EA5B00095D}" type="presParOf" srcId="{A75BAEE3-F862-42C7-A1C2-22ACB1117E99}" destId="{EA4137F6-8B80-4B72-BDCB-59A703F5A7F0}" srcOrd="0" destOrd="0" presId="urn:microsoft.com/office/officeart/2005/8/layout/pyramid1"/>
    <dgm:cxn modelId="{1D6A1936-919C-441A-9812-AEE7C6E99943}" type="presParOf" srcId="{A75BAEE3-F862-42C7-A1C2-22ACB1117E99}" destId="{46902E56-C307-4B87-BE69-DF225E2B3F59}" srcOrd="1" destOrd="0" presId="urn:microsoft.com/office/officeart/2005/8/layout/pyramid1"/>
    <dgm:cxn modelId="{D0A100FC-5E92-4BA2-B518-708C939C62C2}" type="presParOf" srcId="{2BF170F4-D4F0-4DDD-BE28-F3AA40A4528B}" destId="{8E1DEF28-6DD8-4E45-BBE9-65FD68D82629}" srcOrd="1" destOrd="0" presId="urn:microsoft.com/office/officeart/2005/8/layout/pyramid1"/>
    <dgm:cxn modelId="{42FC052F-E8DC-4FA9-B05F-A5B94240A8F0}" type="presParOf" srcId="{8E1DEF28-6DD8-4E45-BBE9-65FD68D82629}" destId="{6B5A7F45-B2DB-408D-A6BE-06DE83F80B52}" srcOrd="0" destOrd="0" presId="urn:microsoft.com/office/officeart/2005/8/layout/pyramid1"/>
    <dgm:cxn modelId="{9DE90554-4ADC-46BE-B3EC-85EA7763A5F4}" type="presParOf" srcId="{8E1DEF28-6DD8-4E45-BBE9-65FD68D82629}" destId="{3E050ED3-A27D-4E46-A074-879657CC59F9}" srcOrd="1" destOrd="0" presId="urn:microsoft.com/office/officeart/2005/8/layout/pyramid1"/>
    <dgm:cxn modelId="{2B1F7FAE-4671-4AB9-A3CF-24CA3AD05EA9}" type="presParOf" srcId="{2BF170F4-D4F0-4DDD-BE28-F3AA40A4528B}" destId="{293C171B-FCEC-4909-B2C0-749790C69AB8}" srcOrd="2" destOrd="0" presId="urn:microsoft.com/office/officeart/2005/8/layout/pyramid1"/>
    <dgm:cxn modelId="{92800264-8194-46A5-BE2C-4C73BF13D725}" type="presParOf" srcId="{293C171B-FCEC-4909-B2C0-749790C69AB8}" destId="{4361CAF1-924A-420D-A00B-829DFCE46917}" srcOrd="0" destOrd="0" presId="urn:microsoft.com/office/officeart/2005/8/layout/pyramid1"/>
    <dgm:cxn modelId="{28B2D018-AF0A-421F-899B-EF51F47936F4}" type="presParOf" srcId="{293C171B-FCEC-4909-B2C0-749790C69AB8}" destId="{1EF25DF0-82F1-4B74-9750-63D837B3264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137F6-8B80-4B72-BDCB-59A703F5A7F0}">
      <dsp:nvSpPr>
        <dsp:cNvPr id="0" name=""/>
        <dsp:cNvSpPr/>
      </dsp:nvSpPr>
      <dsp:spPr>
        <a:xfrm>
          <a:off x="1294094" y="0"/>
          <a:ext cx="1120865" cy="1124034"/>
        </a:xfrm>
        <a:prstGeom prst="trapezoid">
          <a:avLst>
            <a:gd name="adj" fmla="val 5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Trasformazione</a:t>
          </a:r>
          <a:endParaRPr lang="it-IT" sz="1500" kern="1200" dirty="0"/>
        </a:p>
      </dsp:txBody>
      <dsp:txXfrm>
        <a:off x="1294094" y="0"/>
        <a:ext cx="1120865" cy="1124034"/>
      </dsp:txXfrm>
    </dsp:sp>
    <dsp:sp modelId="{6B5A7F45-B2DB-408D-A6BE-06DE83F80B52}">
      <dsp:nvSpPr>
        <dsp:cNvPr id="0" name=""/>
        <dsp:cNvSpPr/>
      </dsp:nvSpPr>
      <dsp:spPr>
        <a:xfrm>
          <a:off x="733662" y="1124034"/>
          <a:ext cx="2241730" cy="1124034"/>
        </a:xfrm>
        <a:prstGeom prst="trapezoid">
          <a:avLst>
            <a:gd name="adj" fmla="val 49859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Evoluzione</a:t>
          </a:r>
          <a:endParaRPr lang="it-IT" sz="2700" kern="1200" dirty="0"/>
        </a:p>
      </dsp:txBody>
      <dsp:txXfrm>
        <a:off x="1125965" y="1124034"/>
        <a:ext cx="1457124" cy="1124034"/>
      </dsp:txXfrm>
    </dsp:sp>
    <dsp:sp modelId="{4361CAF1-924A-420D-A00B-829DFCE46917}">
      <dsp:nvSpPr>
        <dsp:cNvPr id="0" name=""/>
        <dsp:cNvSpPr/>
      </dsp:nvSpPr>
      <dsp:spPr>
        <a:xfrm>
          <a:off x="0" y="2248068"/>
          <a:ext cx="3709054" cy="1471473"/>
        </a:xfrm>
        <a:prstGeom prst="trapezoid">
          <a:avLst>
            <a:gd name="adj" fmla="val 49859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err="1" smtClean="0"/>
            <a:t>Running</a:t>
          </a:r>
          <a:endParaRPr lang="it-IT" sz="2700" kern="1200" dirty="0"/>
        </a:p>
      </dsp:txBody>
      <dsp:txXfrm>
        <a:off x="649084" y="2248068"/>
        <a:ext cx="2410885" cy="1471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87ED0-1BC9-442C-AD2B-8EB4451CD94F}" type="datetimeFigureOut">
              <a:rPr lang="it-IT" smtClean="0"/>
              <a:t>05/02/2014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A1B69-67FF-4D62-89C0-4572FF7386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50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5988" eaLnBrk="0" hangingPunct="0"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5988" eaLnBrk="0" hangingPunct="0"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5988" eaLnBrk="0" hangingPunct="0"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5988" eaLnBrk="0" hangingPunct="0"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EE481EA-9911-45CB-8E6D-6D1F273AF194}" type="slidenum">
              <a:rPr lang="it-IT" sz="1200" b="0" smtClean="0">
                <a:solidFill>
                  <a:srgbClr val="000000"/>
                </a:solidFill>
                <a:latin typeface="Arial" charset="0"/>
              </a:rPr>
              <a:pPr eaLnBrk="1" hangingPunct="1"/>
              <a:t>1</a:t>
            </a:fld>
            <a:endParaRPr lang="it-IT" sz="1200" b="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1907" name="Rectangle 7"/>
          <p:cNvSpPr txBox="1">
            <a:spLocks noGrp="1" noChangeArrowheads="1"/>
          </p:cNvSpPr>
          <p:nvPr/>
        </p:nvSpPr>
        <p:spPr bwMode="auto">
          <a:xfrm>
            <a:off x="3849689" y="9428243"/>
            <a:ext cx="2946400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04" tIns="45854" rIns="91704" bIns="45854" anchor="b"/>
          <a:lstStyle>
            <a:lvl1pPr defTabSz="917575" eaLnBrk="0" hangingPunct="0"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7575" eaLnBrk="0" hangingPunct="0"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7575" eaLnBrk="0" hangingPunct="0"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7575" eaLnBrk="0" hangingPunct="0"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7575" eaLnBrk="0" hangingPunct="0"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C96D3CB-3A3B-490B-A26F-D9A57CA28116}" type="slidenum">
              <a:rPr lang="it-IT" sz="1200" b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 sz="1200" b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7"/>
          <p:cNvSpPr txBox="1">
            <a:spLocks noGrp="1" noChangeArrowheads="1"/>
          </p:cNvSpPr>
          <p:nvPr/>
        </p:nvSpPr>
        <p:spPr bwMode="auto">
          <a:xfrm>
            <a:off x="3849689" y="9428243"/>
            <a:ext cx="2946400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704" tIns="45854" rIns="91704" bIns="45854" anchor="b"/>
          <a:lstStyle>
            <a:lvl1pPr defTabSz="9175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4538" indent="-287338" defTabSz="9175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4588" indent="-228600" defTabSz="9175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3375" indent="-230188" defTabSz="9175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0575" indent="-228600" defTabSz="9175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7775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4975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2175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9375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6A1AE0D-9953-477D-93ED-702AAAF7A287}" type="slidenum">
              <a:rPr lang="it-IT" sz="120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 sz="1200" dirty="0" smtClean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1909" name="Rectangle 7"/>
          <p:cNvSpPr txBox="1">
            <a:spLocks noGrp="1" noChangeArrowheads="1"/>
          </p:cNvSpPr>
          <p:nvPr/>
        </p:nvSpPr>
        <p:spPr bwMode="auto">
          <a:xfrm>
            <a:off x="3849689" y="9428243"/>
            <a:ext cx="2946400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 anchor="b"/>
          <a:lstStyle>
            <a:lvl1pPr defTabSz="917575" eaLnBrk="0" hangingPunct="0"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7575" eaLnBrk="0" hangingPunct="0"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7575" eaLnBrk="0" hangingPunct="0"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7575" eaLnBrk="0" hangingPunct="0"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7575" eaLnBrk="0" hangingPunct="0"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3D0167F-9D73-4837-84FF-7ECA48C8A0D3}" type="slidenum">
              <a:rPr lang="it-IT" sz="1200" b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 sz="1200" b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1910" name="Rectangle 7"/>
          <p:cNvSpPr txBox="1">
            <a:spLocks noGrp="1" noChangeArrowheads="1"/>
          </p:cNvSpPr>
          <p:nvPr/>
        </p:nvSpPr>
        <p:spPr bwMode="auto">
          <a:xfrm>
            <a:off x="3849689" y="9428243"/>
            <a:ext cx="2946400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 anchor="b"/>
          <a:lstStyle>
            <a:lvl1pPr defTabSz="917575" eaLnBrk="0" hangingPunct="0"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7575" eaLnBrk="0" hangingPunct="0"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7575" eaLnBrk="0" hangingPunct="0"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7575" eaLnBrk="0" hangingPunct="0"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7575" eaLnBrk="0" hangingPunct="0"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CA62FE4-EEC9-4000-A91D-3199E58D6C16}" type="slidenum">
              <a:rPr lang="it-IT" sz="1200" b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 sz="1200" b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19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19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704" tIns="45854" rIns="91704" bIns="45854"/>
          <a:lstStyle/>
          <a:p>
            <a:pPr eaLnBrk="1" hangingPunct="1"/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51276" y="9436180"/>
            <a:ext cx="2946400" cy="49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7" tIns="44141" rIns="88277" bIns="44141" anchor="b"/>
          <a:lstStyle>
            <a:lvl1pPr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241C58C9-0AE7-4504-9385-0E10637A413F}" type="slidenum">
              <a:rPr lang="en-GB" altLang="it-IT" sz="1200" b="0" smtClean="0">
                <a:solidFill>
                  <a:srgbClr val="000000"/>
                </a:solidFill>
                <a:latin typeface="Times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it-IT" sz="1200" b="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60413"/>
            <a:ext cx="4991100" cy="374332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9" y="4725233"/>
            <a:ext cx="4956175" cy="44950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7" tIns="44141" rIns="88277" bIns="44141"/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51276" y="9436180"/>
            <a:ext cx="2946400" cy="49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7" tIns="44141" rIns="88277" bIns="44141" anchor="b"/>
          <a:lstStyle>
            <a:lvl1pPr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241C58C9-0AE7-4504-9385-0E10637A413F}" type="slidenum">
              <a:rPr lang="en-GB" altLang="it-IT" sz="1200" b="0" smtClean="0">
                <a:solidFill>
                  <a:srgbClr val="000000"/>
                </a:solidFill>
                <a:latin typeface="Times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altLang="it-IT" sz="1200" b="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60413"/>
            <a:ext cx="4991100" cy="374332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9" y="4725233"/>
            <a:ext cx="4956175" cy="44950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7" tIns="44141" rIns="88277" bIns="44141"/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51276" y="9436180"/>
            <a:ext cx="2946400" cy="49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7" tIns="44141" rIns="88277" bIns="44141" anchor="b"/>
          <a:lstStyle>
            <a:lvl1pPr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241C58C9-0AE7-4504-9385-0E10637A413F}" type="slidenum">
              <a:rPr lang="en-GB" altLang="it-IT" sz="1200" b="0" smtClean="0">
                <a:solidFill>
                  <a:srgbClr val="000000"/>
                </a:solidFill>
                <a:latin typeface="Times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altLang="it-IT" sz="1200" b="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60413"/>
            <a:ext cx="4991100" cy="374332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9" y="4725233"/>
            <a:ext cx="4956175" cy="44950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7" tIns="44141" rIns="88277" bIns="44141"/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51276" y="9436180"/>
            <a:ext cx="2946400" cy="49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7" tIns="44141" rIns="88277" bIns="44141" anchor="b"/>
          <a:lstStyle>
            <a:lvl1pPr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241C58C9-0AE7-4504-9385-0E10637A413F}" type="slidenum">
              <a:rPr lang="en-GB" altLang="it-IT" sz="1200" b="0" smtClean="0">
                <a:solidFill>
                  <a:srgbClr val="000000"/>
                </a:solidFill>
                <a:latin typeface="Times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altLang="it-IT" sz="1200" b="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60413"/>
            <a:ext cx="4991100" cy="374332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9" y="4725233"/>
            <a:ext cx="4956175" cy="44950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7" tIns="44141" rIns="88277" bIns="44141"/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51276" y="9436180"/>
            <a:ext cx="2946400" cy="49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7" tIns="44141" rIns="88277" bIns="44141" anchor="b"/>
          <a:lstStyle>
            <a:lvl1pPr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241C58C9-0AE7-4504-9385-0E10637A413F}" type="slidenum">
              <a:rPr lang="en-GB" altLang="it-IT" sz="1200" b="0" smtClean="0">
                <a:solidFill>
                  <a:srgbClr val="000000"/>
                </a:solidFill>
                <a:latin typeface="Times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altLang="it-IT" sz="1200" b="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60413"/>
            <a:ext cx="4991100" cy="374332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9" y="4725233"/>
            <a:ext cx="4956175" cy="44950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7" tIns="44141" rIns="88277" bIns="44141"/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51276" y="9436180"/>
            <a:ext cx="2946400" cy="49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7" tIns="44141" rIns="88277" bIns="44141" anchor="b"/>
          <a:lstStyle>
            <a:lvl1pPr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241C58C9-0AE7-4504-9385-0E10637A413F}" type="slidenum">
              <a:rPr lang="en-GB" altLang="it-IT" sz="1200" b="0" smtClean="0">
                <a:solidFill>
                  <a:srgbClr val="000000"/>
                </a:solidFill>
                <a:latin typeface="Times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altLang="it-IT" sz="1200" b="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60413"/>
            <a:ext cx="4991100" cy="374332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9" y="4725233"/>
            <a:ext cx="4956175" cy="44950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7" tIns="44141" rIns="88277" bIns="44141"/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51276" y="9436180"/>
            <a:ext cx="2946400" cy="49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7" tIns="44141" rIns="88277" bIns="44141" anchor="b"/>
          <a:lstStyle>
            <a:lvl1pPr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241C58C9-0AE7-4504-9385-0E10637A413F}" type="slidenum">
              <a:rPr lang="en-GB" altLang="it-IT" sz="1200" b="0" smtClean="0">
                <a:solidFill>
                  <a:srgbClr val="000000"/>
                </a:solidFill>
                <a:latin typeface="Times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it-IT" sz="1200" b="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60413"/>
            <a:ext cx="4991100" cy="374332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9" y="4725233"/>
            <a:ext cx="4956175" cy="44950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7" tIns="44141" rIns="88277" bIns="44141"/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51276" y="9436180"/>
            <a:ext cx="2946400" cy="49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7" tIns="44141" rIns="88277" bIns="44141" anchor="b"/>
          <a:lstStyle>
            <a:lvl1pPr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241C58C9-0AE7-4504-9385-0E10637A413F}" type="slidenum">
              <a:rPr lang="en-GB" altLang="it-IT" sz="1200" b="0" smtClean="0">
                <a:solidFill>
                  <a:srgbClr val="000000"/>
                </a:solidFill>
                <a:latin typeface="Times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it-IT" sz="1200" b="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60413"/>
            <a:ext cx="4991100" cy="374332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9" y="4725233"/>
            <a:ext cx="4956175" cy="44950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7" tIns="44141" rIns="88277" bIns="44141"/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51276" y="9436180"/>
            <a:ext cx="2946400" cy="49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7" tIns="44141" rIns="88277" bIns="44141" anchor="b"/>
          <a:lstStyle>
            <a:lvl1pPr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241C58C9-0AE7-4504-9385-0E10637A413F}" type="slidenum">
              <a:rPr lang="en-GB" altLang="it-IT" sz="1200" b="0" smtClean="0">
                <a:solidFill>
                  <a:srgbClr val="000000"/>
                </a:solidFill>
                <a:latin typeface="Times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it-IT" sz="1200" b="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60413"/>
            <a:ext cx="4991100" cy="374332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9" y="4725233"/>
            <a:ext cx="4956175" cy="44950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7" tIns="44141" rIns="88277" bIns="44141"/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51276" y="9436180"/>
            <a:ext cx="2946400" cy="49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7" tIns="44141" rIns="88277" bIns="44141" anchor="b"/>
          <a:lstStyle>
            <a:lvl1pPr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241C58C9-0AE7-4504-9385-0E10637A413F}" type="slidenum">
              <a:rPr lang="en-GB" altLang="it-IT" sz="1200" b="0" smtClean="0">
                <a:solidFill>
                  <a:srgbClr val="000000"/>
                </a:solidFill>
                <a:latin typeface="Times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it-IT" sz="1200" b="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60413"/>
            <a:ext cx="4991100" cy="374332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9" y="4725233"/>
            <a:ext cx="4956175" cy="44950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7" tIns="44141" rIns="88277" bIns="44141"/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51276" y="9436180"/>
            <a:ext cx="2946400" cy="49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7" tIns="44141" rIns="88277" bIns="44141" anchor="b"/>
          <a:lstStyle>
            <a:lvl1pPr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241C58C9-0AE7-4504-9385-0E10637A413F}" type="slidenum">
              <a:rPr lang="en-GB" altLang="it-IT" sz="1200" b="0" smtClean="0">
                <a:solidFill>
                  <a:srgbClr val="000000"/>
                </a:solidFill>
                <a:latin typeface="Times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it-IT" sz="1200" b="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60413"/>
            <a:ext cx="4991100" cy="374332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9" y="4725233"/>
            <a:ext cx="4956175" cy="44950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7" tIns="44141" rIns="88277" bIns="44141"/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51276" y="9436180"/>
            <a:ext cx="2946400" cy="49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7" tIns="44141" rIns="88277" bIns="44141" anchor="b"/>
          <a:lstStyle>
            <a:lvl1pPr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241C58C9-0AE7-4504-9385-0E10637A413F}" type="slidenum">
              <a:rPr lang="en-GB" altLang="it-IT" sz="1200" b="0" smtClean="0">
                <a:solidFill>
                  <a:srgbClr val="000000"/>
                </a:solidFill>
                <a:latin typeface="Times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it-IT" sz="1200" b="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60413"/>
            <a:ext cx="4991100" cy="374332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9" y="4725233"/>
            <a:ext cx="4956175" cy="44950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7" tIns="44141" rIns="88277" bIns="44141"/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51276" y="9436180"/>
            <a:ext cx="2946400" cy="49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7" tIns="44141" rIns="88277" bIns="44141" anchor="b"/>
          <a:lstStyle>
            <a:lvl1pPr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241C58C9-0AE7-4504-9385-0E10637A413F}" type="slidenum">
              <a:rPr lang="en-GB" altLang="it-IT" sz="1200" b="0" smtClean="0">
                <a:solidFill>
                  <a:srgbClr val="000000"/>
                </a:solidFill>
                <a:latin typeface="Times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it-IT" sz="1200" b="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60413"/>
            <a:ext cx="4991100" cy="374332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9" y="4725233"/>
            <a:ext cx="4956175" cy="44950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7" tIns="44141" rIns="88277" bIns="44141"/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51276" y="9436180"/>
            <a:ext cx="2946400" cy="49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7" tIns="44141" rIns="88277" bIns="44141" anchor="b"/>
          <a:lstStyle>
            <a:lvl1pPr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 defTabSz="854075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241C58C9-0AE7-4504-9385-0E10637A413F}" type="slidenum">
              <a:rPr lang="en-GB" altLang="it-IT" sz="1200" b="0" smtClean="0">
                <a:solidFill>
                  <a:srgbClr val="000000"/>
                </a:solidFill>
                <a:latin typeface="Times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it-IT" sz="1200" b="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60413"/>
            <a:ext cx="4991100" cy="374332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9" y="4725233"/>
            <a:ext cx="4956175" cy="44950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7" tIns="44141" rIns="88277" bIns="44141"/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7.emf"/><Relationship Id="rId2" Type="http://schemas.openxmlformats.org/officeDocument/2006/relationships/tags" Target="../tags/tag10.xml"/><Relationship Id="rId1" Type="http://schemas.openxmlformats.org/officeDocument/2006/relationships/vmlDrawing" Target="../drawings/vmlDrawing2.vml"/><Relationship Id="rId6" Type="http://schemas.openxmlformats.org/officeDocument/2006/relationships/tags" Target="../tags/tag14.xml"/><Relationship Id="rId11" Type="http://schemas.openxmlformats.org/officeDocument/2006/relationships/image" Target="../media/image6.png"/><Relationship Id="rId5" Type="http://schemas.openxmlformats.org/officeDocument/2006/relationships/tags" Target="../tags/tag13.xml"/><Relationship Id="rId10" Type="http://schemas.openxmlformats.org/officeDocument/2006/relationships/image" Target="../media/image3.emf"/><Relationship Id="rId4" Type="http://schemas.openxmlformats.org/officeDocument/2006/relationships/tags" Target="../tags/tag12.xml"/><Relationship Id="rId9" Type="http://schemas.openxmlformats.org/officeDocument/2006/relationships/oleObject" Target="../embeddings/oleObject2.bin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 r="-39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1981200" y="260350"/>
            <a:ext cx="48958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30000"/>
              </a:spcAft>
            </a:pPr>
            <a:r>
              <a:rPr lang="it-IT" sz="1000">
                <a:solidFill>
                  <a:srgbClr val="7E7E7E"/>
                </a:solidFill>
              </a:rPr>
              <a:t>GRUPPO TELECOM ITALIA</a:t>
            </a: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4" y="1773240"/>
            <a:ext cx="4897437" cy="147002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7550" y="3189290"/>
            <a:ext cx="4889500" cy="960437"/>
          </a:xfrm>
        </p:spPr>
        <p:txBody>
          <a:bodyPr/>
          <a:lstStyle>
            <a:lvl1pPr>
              <a:defRPr>
                <a:solidFill>
                  <a:srgbClr val="0070B0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1979613" y="486886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Azienda/Struttura</a:t>
            </a:r>
          </a:p>
          <a:p>
            <a:pPr>
              <a:defRPr/>
            </a:pPr>
            <a:r>
              <a:rPr lang="it-IT"/>
              <a:t>Nome del Relatore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051650" y="6378648"/>
            <a:ext cx="1341879" cy="392039"/>
            <a:chOff x="323410" y="6378648"/>
            <a:chExt cx="1341879" cy="392039"/>
          </a:xfrm>
        </p:grpSpPr>
        <p:pic>
          <p:nvPicPr>
            <p:cNvPr id="8" name="Picture 10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502"/>
            <a:stretch/>
          </p:blipFill>
          <p:spPr bwMode="auto">
            <a:xfrm>
              <a:off x="395289" y="6645348"/>
              <a:ext cx="1270000" cy="125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323410" y="6378648"/>
              <a:ext cx="127000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223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 r="-39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1981200" y="260350"/>
            <a:ext cx="48958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30000"/>
              </a:spcAft>
            </a:pPr>
            <a:r>
              <a:rPr lang="it-IT" sz="1000">
                <a:solidFill>
                  <a:srgbClr val="7E7E7E"/>
                </a:solidFill>
              </a:rPr>
              <a:t>GRUPPO TELECOM ITALIA</a:t>
            </a: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4" y="1773240"/>
            <a:ext cx="4897437" cy="147002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7550" y="3189290"/>
            <a:ext cx="4889500" cy="960437"/>
          </a:xfrm>
        </p:spPr>
        <p:txBody>
          <a:bodyPr/>
          <a:lstStyle>
            <a:lvl1pPr>
              <a:defRPr>
                <a:solidFill>
                  <a:srgbClr val="0070B0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1979613" y="486886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Azienda/Struttura</a:t>
            </a:r>
          </a:p>
          <a:p>
            <a:pPr>
              <a:defRPr/>
            </a:pPr>
            <a:r>
              <a:rPr lang="it-IT"/>
              <a:t>Nome del Relatore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051650" y="6378648"/>
            <a:ext cx="1341879" cy="392039"/>
            <a:chOff x="323410" y="6378648"/>
            <a:chExt cx="1341879" cy="392039"/>
          </a:xfrm>
        </p:grpSpPr>
        <p:pic>
          <p:nvPicPr>
            <p:cNvPr id="8" name="Picture 10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502"/>
            <a:stretch/>
          </p:blipFill>
          <p:spPr bwMode="auto">
            <a:xfrm>
              <a:off x="395289" y="6645348"/>
              <a:ext cx="1270000" cy="125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323410" y="6378648"/>
              <a:ext cx="127000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55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43401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43401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Azienda/Struttura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77698-C88F-401E-8BF0-27D915AFFD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7371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Azienda/Struttura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538D0-4E33-41F2-B355-4B86CA1051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6753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863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038600" cy="4568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557338"/>
            <a:ext cx="4038600" cy="4568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Azienda/Struttura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17084-412E-4267-8164-C5CBB6240B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4601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8630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7394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6841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4553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63183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1556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97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F83D1-7B79-4980-A0E8-1E5D93AED7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503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4519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7915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79948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52258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9533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550027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317243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529369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5670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43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037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Azienda/Struttura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37B1F-D56A-4F1E-8CD8-BB8C899838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058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2165411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2717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Italia/Technology&amp;Operations</a:t>
            </a:r>
          </a:p>
        </p:txBody>
      </p:sp>
    </p:spTree>
    <p:extLst>
      <p:ext uri="{BB962C8B-B14F-4D97-AF65-F5344CB8AC3E}">
        <p14:creationId xmlns:p14="http://schemas.microsoft.com/office/powerpoint/2010/main" val="381526236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DF0C3-FD3E-4D79-87E9-3C92A872263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F336E-54C7-4568-8823-F6565241DBC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083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BB430-73F0-4FDC-93D2-3B7A7D9B162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03EE7-0C94-4B84-B021-4F0B3FE9959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8840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EB321-8DA9-484A-8823-B761B30A69F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3B10F-7530-4550-B46A-54C307DE2DA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6821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695E-680F-4DD4-9476-38EBBB0E756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1549E-25FC-497D-B8DF-4C7448C4053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1365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B4022-A391-452E-8E8A-9D17F4E2112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99F14-294C-4DF0-B354-189F2CDB141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895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CB294-22EE-4D94-A6C7-44FF477F350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F29FC-6D12-4FD5-868B-02BFE1EC688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229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B289B-37F2-4491-954E-A703B4FD413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72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7340"/>
            <a:ext cx="40386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40"/>
            <a:ext cx="40386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Azienda/Struttura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2C17F-0B5A-4361-AAB5-D7FA414D03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4822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41E6F-609A-4757-B9EF-7EDE32DC4C0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08EF4-F084-48A8-A11C-7A706C3C1B6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888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236C0-EB95-4E18-85DB-04CC9096CA1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1BAE3-339E-4EAE-A0D5-49B7D8081D1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1004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8F7FD-43F4-459A-B503-DDEEE4722FA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AA149-5208-4F53-BADF-95B8E28D48E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1496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B2E08-7716-4D6D-BFEB-FBE67C8464D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6B90C-D142-49ED-8593-26D1AC8C24B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29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051050" y="6381750"/>
            <a:ext cx="3960813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HRO.PC.SIC</a:t>
            </a:r>
          </a:p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Claudio Varani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C4E98-298A-481E-8E73-DCF16ECB0EF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5069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886360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 r="-39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1981200" y="260350"/>
            <a:ext cx="48958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30000"/>
              </a:spcAft>
            </a:pPr>
            <a:r>
              <a:rPr lang="it-IT" sz="1000">
                <a:solidFill>
                  <a:srgbClr val="7E7E7E"/>
                </a:solidFill>
              </a:rPr>
              <a:t>GRUPPO TELECOM ITALIA</a:t>
            </a: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4" y="1773240"/>
            <a:ext cx="4897437" cy="147002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7550" y="3189290"/>
            <a:ext cx="4889500" cy="960437"/>
          </a:xfrm>
        </p:spPr>
        <p:txBody>
          <a:bodyPr/>
          <a:lstStyle>
            <a:lvl1pPr>
              <a:defRPr>
                <a:solidFill>
                  <a:srgbClr val="0070B0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1979613" y="486886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Azienda/Struttura</a:t>
            </a:r>
          </a:p>
          <a:p>
            <a:pPr>
              <a:defRPr/>
            </a:pPr>
            <a:r>
              <a:rPr lang="it-IT"/>
              <a:t>Nome del Relatore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051650" y="6378648"/>
            <a:ext cx="1341879" cy="392039"/>
            <a:chOff x="323410" y="6378648"/>
            <a:chExt cx="1341879" cy="392039"/>
          </a:xfrm>
        </p:grpSpPr>
        <p:pic>
          <p:nvPicPr>
            <p:cNvPr id="8" name="Picture 10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502"/>
            <a:stretch/>
          </p:blipFill>
          <p:spPr bwMode="auto">
            <a:xfrm>
              <a:off x="395289" y="6645348"/>
              <a:ext cx="1270000" cy="125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323410" y="6378648"/>
              <a:ext cx="127000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967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F83D1-7B79-4980-A0E8-1E5D93AED7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55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381750"/>
            <a:ext cx="100806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>
              <a:defRPr/>
            </a:pPr>
            <a:fld id="{4AF7CC71-C7A2-4823-B354-8648E4BF33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757236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381750"/>
            <a:ext cx="100806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>
              <a:defRPr/>
            </a:pPr>
            <a:fld id="{4AF7CC71-C7A2-4823-B354-8648E4BF33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982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Azienda/Struttura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A26BD-1D42-48B2-92B5-40B3394DD4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0131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711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764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364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7343"/>
            <a:ext cx="40386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43"/>
            <a:ext cx="40386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434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568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1851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501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10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63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377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Azienda/Struttura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442FE-5139-417F-BDA7-A48A0073D6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454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6575"/>
            <a:ext cx="2057400" cy="5589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6575"/>
            <a:ext cx="6019800" cy="5589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183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Azienda/Struttura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82A3-8A63-4C1E-90D6-D7F5622161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673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557340"/>
            <a:ext cx="8229600" cy="4568825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Azienda/Struttura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0FE47-F9EB-410E-942E-186AD40ED5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2412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7340"/>
            <a:ext cx="4038600" cy="4568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57340"/>
            <a:ext cx="4038600" cy="4568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Azienda/Struttura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3F520-C728-45CF-BA52-015C3C0F86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245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 r="-39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1981200" y="260350"/>
            <a:ext cx="48958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30000"/>
              </a:spcAft>
            </a:pPr>
            <a:r>
              <a:rPr lang="it-IT" sz="1000">
                <a:solidFill>
                  <a:srgbClr val="7E7E7E"/>
                </a:solidFill>
              </a:rPr>
              <a:t>GRUPPO TELECOM ITALIA</a:t>
            </a: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4" y="1773240"/>
            <a:ext cx="4897437" cy="147002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7550" y="3189290"/>
            <a:ext cx="4889500" cy="960437"/>
          </a:xfrm>
        </p:spPr>
        <p:txBody>
          <a:bodyPr/>
          <a:lstStyle>
            <a:lvl1pPr>
              <a:defRPr>
                <a:solidFill>
                  <a:srgbClr val="0070B0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1979613" y="486886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Azienda/Struttura</a:t>
            </a:r>
          </a:p>
          <a:p>
            <a:pPr>
              <a:defRPr/>
            </a:pPr>
            <a:r>
              <a:rPr lang="it-IT"/>
              <a:t>Nome del Relatore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051650" y="6378648"/>
            <a:ext cx="1341879" cy="392039"/>
            <a:chOff x="323410" y="6378648"/>
            <a:chExt cx="1341879" cy="392039"/>
          </a:xfrm>
        </p:grpSpPr>
        <p:pic>
          <p:nvPicPr>
            <p:cNvPr id="8" name="Picture 10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502"/>
            <a:stretch/>
          </p:blipFill>
          <p:spPr bwMode="auto">
            <a:xfrm>
              <a:off x="395289" y="6645348"/>
              <a:ext cx="1270000" cy="125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323410" y="6378648"/>
              <a:ext cx="127000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306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F83D1-7B79-4980-A0E8-1E5D93AED7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17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F83D1-7B79-4980-A0E8-1E5D93AED7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73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Azienda/Struttura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37B1F-D56A-4F1E-8CD8-BB8C899838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3581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7340"/>
            <a:ext cx="40386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40"/>
            <a:ext cx="40386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Azienda/Struttura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2C17F-0B5A-4361-AAB5-D7FA414D03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082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Azienda/Struttura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A26BD-1D42-48B2-92B5-40B3394DD4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622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Azienda/Struttura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442FE-5139-417F-BDA7-A48A0073D6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1717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Azienda/Struttura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82A3-8A63-4C1E-90D6-D7F5622161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9243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557340"/>
            <a:ext cx="8229600" cy="4568825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Azienda/Struttura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0FE47-F9EB-410E-942E-186AD40ED5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510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7340"/>
            <a:ext cx="4038600" cy="4568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57340"/>
            <a:ext cx="4038600" cy="4568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Azienda/Struttura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3F520-C728-45CF-BA52-015C3C0F86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139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 r="-39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1981200" y="260350"/>
            <a:ext cx="48958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30000"/>
              </a:spcAft>
            </a:pPr>
            <a:r>
              <a:rPr lang="it-IT" sz="1000">
                <a:solidFill>
                  <a:srgbClr val="7E7E7E"/>
                </a:solidFill>
              </a:rPr>
              <a:t>GRUPPO TELECOM ITALIA</a:t>
            </a: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4" y="1773240"/>
            <a:ext cx="4897437" cy="147002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7550" y="3189290"/>
            <a:ext cx="4889500" cy="960437"/>
          </a:xfrm>
        </p:spPr>
        <p:txBody>
          <a:bodyPr/>
          <a:lstStyle>
            <a:lvl1pPr>
              <a:defRPr>
                <a:solidFill>
                  <a:srgbClr val="0070B0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1979613" y="486886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Azienda/Struttura</a:t>
            </a:r>
          </a:p>
          <a:p>
            <a:pPr>
              <a:defRPr/>
            </a:pPr>
            <a:r>
              <a:rPr lang="it-IT"/>
              <a:t>Nome del Relatore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051650" y="6378648"/>
            <a:ext cx="1341879" cy="392039"/>
            <a:chOff x="323410" y="6378648"/>
            <a:chExt cx="1341879" cy="392039"/>
          </a:xfrm>
        </p:grpSpPr>
        <p:pic>
          <p:nvPicPr>
            <p:cNvPr id="8" name="Picture 10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502"/>
            <a:stretch/>
          </p:blipFill>
          <p:spPr bwMode="auto">
            <a:xfrm>
              <a:off x="395289" y="6645348"/>
              <a:ext cx="1270000" cy="125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323410" y="6378648"/>
              <a:ext cx="127000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593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F83D1-7B79-4980-A0E8-1E5D93AED7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678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381750"/>
            <a:ext cx="100806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>
              <a:defRPr/>
            </a:pPr>
            <a:fld id="{4AF7CC71-C7A2-4823-B354-8648E4BF33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074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381750"/>
            <a:ext cx="100806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>
              <a:defRPr/>
            </a:pPr>
            <a:fld id="{4AF7CC71-C7A2-4823-B354-8648E4BF33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2398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381750"/>
            <a:ext cx="100806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>
              <a:defRPr/>
            </a:pPr>
            <a:fld id="{4AF7CC71-C7A2-4823-B354-8648E4BF33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1485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381750"/>
            <a:ext cx="100806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>
              <a:defRPr/>
            </a:pPr>
            <a:fld id="{4AF7CC71-C7A2-4823-B354-8648E4BF33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834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4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23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3" t="21571" r="17023" b="18646"/>
          <a:stretch>
            <a:fillRect/>
          </a:stretch>
        </p:blipFill>
        <p:spPr bwMode="auto">
          <a:xfrm>
            <a:off x="0" y="-14578"/>
            <a:ext cx="9144000" cy="687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McK Title Elements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" y="1"/>
            <a:ext cx="8180194" cy="6859620"/>
            <a:chOff x="0" y="0"/>
            <a:chExt cx="5050" cy="4235"/>
          </a:xfrm>
        </p:grpSpPr>
        <p:sp>
          <p:nvSpPr>
            <p:cNvPr id="7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8"/>
              <a:ext cx="310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smtClean="0">
                  <a:solidFill>
                    <a:srgbClr val="000000"/>
                  </a:solidFill>
                  <a:cs typeface="Arial" pitchFamily="34" charset="0"/>
                </a:rPr>
                <a:t>Tipo di documento</a:t>
              </a:r>
            </a:p>
          </p:txBody>
        </p:sp>
        <p:sp>
          <p:nvSpPr>
            <p:cNvPr id="8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smtClean="0">
                  <a:solidFill>
                    <a:srgbClr val="000000"/>
                  </a:solidFill>
                  <a:cs typeface="Arial" pitchFamily="34" charset="0"/>
                </a:rPr>
                <a:t>Data</a:t>
              </a:r>
            </a:p>
          </p:txBody>
        </p:sp>
        <p:sp>
          <p:nvSpPr>
            <p:cNvPr id="9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4"/>
              <a:ext cx="338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sz="8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RISERVATO ED ESCLUSIVO</a:t>
              </a:r>
            </a:p>
            <a:p>
              <a:pPr defTabSz="82120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sz="8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È severamente vietato qualsiasi utilizzo del presente materiale senza specifica autorizzazione di McKinsey &amp; Company</a:t>
              </a:r>
            </a:p>
          </p:txBody>
        </p:sp>
        <p:sp>
          <p:nvSpPr>
            <p:cNvPr id="10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Rectangle 118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6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TitleBottomBarBW" hidden="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doc id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38"/>
            <a:ext cx="5036084" cy="5847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 smtClean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9"/>
            <a:ext cx="5036084" cy="217046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33532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D8974-7DD4-4BEF-91AA-F94F70964A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767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49" y="4407327"/>
            <a:ext cx="7771995" cy="1261884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49" y="4099550"/>
            <a:ext cx="7771995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66481" indent="0">
              <a:buNone/>
              <a:defRPr sz="1800"/>
            </a:lvl2pPr>
            <a:lvl3pPr marL="932962" indent="0">
              <a:buNone/>
              <a:defRPr sz="1600"/>
            </a:lvl3pPr>
            <a:lvl4pPr marL="1399443" indent="0">
              <a:buNone/>
              <a:defRPr sz="1400"/>
            </a:lvl4pPr>
            <a:lvl5pPr marL="1865925" indent="0">
              <a:buNone/>
              <a:defRPr sz="1400"/>
            </a:lvl5pPr>
            <a:lvl6pPr marL="2332406" indent="0">
              <a:buNone/>
              <a:defRPr sz="1400"/>
            </a:lvl6pPr>
            <a:lvl7pPr marL="2798887" indent="0">
              <a:buNone/>
              <a:defRPr sz="1400"/>
            </a:lvl7pPr>
            <a:lvl8pPr marL="3265368" indent="0">
              <a:buNone/>
              <a:defRPr sz="1400"/>
            </a:lvl8pPr>
            <a:lvl9pPr marL="373184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5792A-C7AD-413C-BA6F-3ED0840B13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521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155" y="1990667"/>
            <a:ext cx="2117131" cy="256993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4791" y="1990667"/>
            <a:ext cx="2117132" cy="256993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122C2-D029-4F3D-A9A6-51AF298546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248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5" y="275356"/>
            <a:ext cx="8230410" cy="35394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96" y="1805987"/>
            <a:ext cx="4039882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481" indent="0">
              <a:buNone/>
              <a:defRPr sz="2000" b="1"/>
            </a:lvl2pPr>
            <a:lvl3pPr marL="932962" indent="0">
              <a:buNone/>
              <a:defRPr sz="1800" b="1"/>
            </a:lvl3pPr>
            <a:lvl4pPr marL="1399443" indent="0">
              <a:buNone/>
              <a:defRPr sz="1600" b="1"/>
            </a:lvl4pPr>
            <a:lvl5pPr marL="1865925" indent="0">
              <a:buNone/>
              <a:defRPr sz="1600" b="1"/>
            </a:lvl5pPr>
            <a:lvl6pPr marL="2332406" indent="0">
              <a:buNone/>
              <a:defRPr sz="1600" b="1"/>
            </a:lvl6pPr>
            <a:lvl7pPr marL="2798887" indent="0">
              <a:buNone/>
              <a:defRPr sz="1600" b="1"/>
            </a:lvl7pPr>
            <a:lvl8pPr marL="3265368" indent="0">
              <a:buNone/>
              <a:defRPr sz="1600" b="1"/>
            </a:lvl8pPr>
            <a:lvl9pPr marL="373184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96" y="2175318"/>
            <a:ext cx="4039882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703" y="1805987"/>
            <a:ext cx="4041502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481" indent="0">
              <a:buNone/>
              <a:defRPr sz="2000" b="1"/>
            </a:lvl2pPr>
            <a:lvl3pPr marL="932962" indent="0">
              <a:buNone/>
              <a:defRPr sz="1800" b="1"/>
            </a:lvl3pPr>
            <a:lvl4pPr marL="1399443" indent="0">
              <a:buNone/>
              <a:defRPr sz="1600" b="1"/>
            </a:lvl4pPr>
            <a:lvl5pPr marL="1865925" indent="0">
              <a:buNone/>
              <a:defRPr sz="1600" b="1"/>
            </a:lvl5pPr>
            <a:lvl6pPr marL="2332406" indent="0">
              <a:buNone/>
              <a:defRPr sz="1600" b="1"/>
            </a:lvl6pPr>
            <a:lvl7pPr marL="2798887" indent="0">
              <a:buNone/>
              <a:defRPr sz="1600" b="1"/>
            </a:lvl7pPr>
            <a:lvl8pPr marL="3265368" indent="0">
              <a:buNone/>
              <a:defRPr sz="1600" b="1"/>
            </a:lvl8pPr>
            <a:lvl9pPr marL="373184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703" y="2175318"/>
            <a:ext cx="4041502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g num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A611D-90C8-41F1-9140-7A2281C999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1404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54F3C-FA04-4DE5-B684-8B0912F19A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37174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g num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75228-A428-43E6-9897-0CC18D3D5D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49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381750"/>
            <a:ext cx="100806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>
              <a:defRPr/>
            </a:pPr>
            <a:fld id="{4AF7CC71-C7A2-4823-B354-8648E4BF33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5399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5" y="819542"/>
            <a:ext cx="3008044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988" y="273738"/>
            <a:ext cx="5112217" cy="2446824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95" y="1435094"/>
            <a:ext cx="3008044" cy="215444"/>
          </a:xfrm>
        </p:spPr>
        <p:txBody>
          <a:bodyPr/>
          <a:lstStyle>
            <a:lvl1pPr marL="0" indent="0">
              <a:buNone/>
              <a:defRPr sz="1400"/>
            </a:lvl1pPr>
            <a:lvl2pPr marL="466481" indent="0">
              <a:buNone/>
              <a:defRPr sz="1200"/>
            </a:lvl2pPr>
            <a:lvl3pPr marL="932962" indent="0">
              <a:buNone/>
              <a:defRPr sz="1000"/>
            </a:lvl3pPr>
            <a:lvl4pPr marL="1399443" indent="0">
              <a:buNone/>
              <a:defRPr sz="900"/>
            </a:lvl4pPr>
            <a:lvl5pPr marL="1865925" indent="0">
              <a:buNone/>
              <a:defRPr sz="900"/>
            </a:lvl5pPr>
            <a:lvl6pPr marL="2332406" indent="0">
              <a:buNone/>
              <a:defRPr sz="900"/>
            </a:lvl6pPr>
            <a:lvl7pPr marL="2798887" indent="0">
              <a:buNone/>
              <a:defRPr sz="900"/>
            </a:lvl7pPr>
            <a:lvl8pPr marL="3265368" indent="0">
              <a:buNone/>
              <a:defRPr sz="900"/>
            </a:lvl8pPr>
            <a:lvl9pPr marL="373184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991A0-91E9-4BF7-B8BC-05F486CD50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4553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544" y="5060058"/>
            <a:ext cx="54864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544" y="612264"/>
            <a:ext cx="5486400" cy="507831"/>
          </a:xfrm>
        </p:spPr>
        <p:txBody>
          <a:bodyPr/>
          <a:lstStyle>
            <a:lvl1pPr marL="0" indent="0">
              <a:buNone/>
              <a:defRPr sz="3300"/>
            </a:lvl1pPr>
            <a:lvl2pPr marL="466481" indent="0">
              <a:buNone/>
              <a:defRPr sz="2900"/>
            </a:lvl2pPr>
            <a:lvl3pPr marL="932962" indent="0">
              <a:buNone/>
              <a:defRPr sz="2400"/>
            </a:lvl3pPr>
            <a:lvl4pPr marL="1399443" indent="0">
              <a:buNone/>
              <a:defRPr sz="2000"/>
            </a:lvl4pPr>
            <a:lvl5pPr marL="1865925" indent="0">
              <a:buNone/>
              <a:defRPr sz="2000"/>
            </a:lvl5pPr>
            <a:lvl6pPr marL="2332406" indent="0">
              <a:buNone/>
              <a:defRPr sz="2000"/>
            </a:lvl6pPr>
            <a:lvl7pPr marL="2798887" indent="0">
              <a:buNone/>
              <a:defRPr sz="2000"/>
            </a:lvl7pPr>
            <a:lvl8pPr marL="3265368" indent="0">
              <a:buNone/>
              <a:defRPr sz="2000"/>
            </a:lvl8pPr>
            <a:lvl9pPr marL="373184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544" y="5367835"/>
            <a:ext cx="5486400" cy="215444"/>
          </a:xfrm>
        </p:spPr>
        <p:txBody>
          <a:bodyPr/>
          <a:lstStyle>
            <a:lvl1pPr marL="0" indent="0">
              <a:buNone/>
              <a:defRPr sz="1400"/>
            </a:lvl1pPr>
            <a:lvl2pPr marL="466481" indent="0">
              <a:buNone/>
              <a:defRPr sz="1200"/>
            </a:lvl2pPr>
            <a:lvl3pPr marL="932962" indent="0">
              <a:buNone/>
              <a:defRPr sz="1000"/>
            </a:lvl3pPr>
            <a:lvl4pPr marL="1399443" indent="0">
              <a:buNone/>
              <a:defRPr sz="900"/>
            </a:lvl4pPr>
            <a:lvl5pPr marL="1865925" indent="0">
              <a:buNone/>
              <a:defRPr sz="900"/>
            </a:lvl5pPr>
            <a:lvl6pPr marL="2332406" indent="0">
              <a:buNone/>
              <a:defRPr sz="900"/>
            </a:lvl6pPr>
            <a:lvl7pPr marL="2798887" indent="0">
              <a:buNone/>
              <a:defRPr sz="900"/>
            </a:lvl7pPr>
            <a:lvl8pPr marL="3265368" indent="0">
              <a:buNone/>
              <a:defRPr sz="900"/>
            </a:lvl8pPr>
            <a:lvl9pPr marL="373184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FA2B2-2FB6-4BB0-BC5A-D5DF2E60DB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52888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63489" y="1990667"/>
            <a:ext cx="2708434" cy="12472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D5B5C-2B01-436E-A93F-7FF0E39069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4952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7716" y="234864"/>
            <a:ext cx="707886" cy="30030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0868" y="234864"/>
            <a:ext cx="1231106" cy="30030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7865D-7462-4D86-828B-869A696ACC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3762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38"/>
            <a:ext cx="5036084" cy="584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 smtClean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9"/>
            <a:ext cx="5036084" cy="21704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3353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234864"/>
            <a:ext cx="8794113" cy="3579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155" y="1990667"/>
            <a:ext cx="4389768" cy="124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8141" y="6626377"/>
            <a:ext cx="1904932" cy="18627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D8974-7DD4-4BEF-91AA-F94F70964A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7678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g num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8141" y="6626377"/>
            <a:ext cx="1904932" cy="18627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75228-A428-43E6-9897-0CC18D3D5D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4964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234864"/>
            <a:ext cx="8794113" cy="3579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8141" y="6626377"/>
            <a:ext cx="1904932" cy="18627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54F3C-FA04-4DE5-B684-8B0912F19A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37174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it-IT"/>
              <a:t>Nome del Relatore, Nome Azienda/Struttura</a:t>
            </a:r>
          </a:p>
        </p:txBody>
      </p:sp>
    </p:spTree>
    <p:extLst>
      <p:ext uri="{BB962C8B-B14F-4D97-AF65-F5344CB8AC3E}">
        <p14:creationId xmlns:p14="http://schemas.microsoft.com/office/powerpoint/2010/main" val="39938613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38"/>
            <a:ext cx="5036084" cy="584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 smtClean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9"/>
            <a:ext cx="5036084" cy="21704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335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381750"/>
            <a:ext cx="100806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>
              <a:defRPr/>
            </a:pPr>
            <a:fld id="{4AF7CC71-C7A2-4823-B354-8648E4BF33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88824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g num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8141" y="6626377"/>
            <a:ext cx="1904932" cy="18627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75228-A428-43E6-9897-0CC18D3D5D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4964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234864"/>
            <a:ext cx="8794113" cy="3579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8141" y="6626377"/>
            <a:ext cx="1904932" cy="18627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54F3C-FA04-4DE5-B684-8B0912F19A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37174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3644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9631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7929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0087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935419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6238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60101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81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 r="-39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368490" y="260349"/>
            <a:ext cx="650856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30000"/>
              </a:spcAft>
            </a:pPr>
            <a:r>
              <a:rPr lang="it-IT" sz="1000" dirty="0">
                <a:solidFill>
                  <a:srgbClr val="7E7E7E"/>
                </a:solidFill>
              </a:rPr>
              <a:t>GRUPPO TELECOM ITALIA</a:t>
            </a: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4" y="1773240"/>
            <a:ext cx="4897437" cy="147002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7550" y="3189290"/>
            <a:ext cx="4889500" cy="960437"/>
          </a:xfrm>
        </p:spPr>
        <p:txBody>
          <a:bodyPr/>
          <a:lstStyle>
            <a:lvl1pPr>
              <a:defRPr>
                <a:solidFill>
                  <a:srgbClr val="0070B0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1979613" y="486886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Azienda/Struttura</a:t>
            </a:r>
          </a:p>
          <a:p>
            <a:pPr>
              <a:defRPr/>
            </a:pPr>
            <a:r>
              <a:rPr lang="it-IT"/>
              <a:t>Nome del Relatore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68490" y="6378648"/>
            <a:ext cx="1341879" cy="392039"/>
            <a:chOff x="323410" y="6378648"/>
            <a:chExt cx="1341879" cy="392039"/>
          </a:xfrm>
        </p:grpSpPr>
        <p:pic>
          <p:nvPicPr>
            <p:cNvPr id="8" name="Picture 10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502"/>
            <a:stretch/>
          </p:blipFill>
          <p:spPr bwMode="auto">
            <a:xfrm>
              <a:off x="395289" y="6645348"/>
              <a:ext cx="1270000" cy="125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323410" y="6378648"/>
              <a:ext cx="127000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7877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3071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1931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1448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5152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57080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45875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7236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49109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43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7968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2902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F83D1-7B79-4980-A0E8-1E5D93AED7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82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1727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08096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3037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3694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5240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510891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2085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4507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99630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28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381750"/>
            <a:ext cx="100806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>
              <a:defRPr/>
            </a:pPr>
            <a:fld id="{4AF7CC71-C7A2-4823-B354-8648E4BF33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45725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9618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6601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3555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627862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485411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3227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5257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43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0069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830953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961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381750"/>
            <a:ext cx="100806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>
              <a:defRPr/>
            </a:pPr>
            <a:fld id="{4AF7CC71-C7A2-4823-B354-8648E4BF33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14850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blipFill dpi="0" rotWithShape="0">
          <a:blip r:embed="rId2"/>
          <a:srcRect/>
          <a:stretch>
            <a:fillRect r="-39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981200" y="260350"/>
            <a:ext cx="48958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30000"/>
              </a:spcAft>
            </a:pPr>
            <a:r>
              <a:rPr lang="it-IT" sz="1000" smtClean="0">
                <a:solidFill>
                  <a:srgbClr val="7E7E7E"/>
                </a:solidFill>
              </a:rPr>
              <a:t>GRUPPO TELECOM ITALIA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smtClean="0">
                <a:solidFill>
                  <a:srgbClr val="FF0000"/>
                </a:solidFill>
              </a:rPr>
              <a:t>Book HRO – aprile 2013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208713"/>
            <a:ext cx="1270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421" y="1773238"/>
            <a:ext cx="8209140" cy="1470025"/>
          </a:xfrm>
          <a:ln>
            <a:noFill/>
          </a:ln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it-IT" noProof="0" smtClean="0"/>
              <a:t>Fare clic per modificare lo stile del titolo</a:t>
            </a:r>
            <a:endParaRPr lang="it-IT" noProof="0" dirty="0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8730" y="3692733"/>
            <a:ext cx="4889500" cy="960437"/>
          </a:xfrm>
        </p:spPr>
        <p:txBody>
          <a:bodyPr/>
          <a:lstStyle>
            <a:lvl1pPr algn="l">
              <a:defRPr>
                <a:solidFill>
                  <a:srgbClr val="0070B0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  <a:endParaRPr lang="it-IT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716023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Azienda/Struttura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E232B-7B8C-4642-9469-734D9EF03F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4575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Azienda/Struttura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28CF1-D2DD-467A-964A-EF63115233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57527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0386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386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Azienda/Struttura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B7DF0-B9D4-4EBC-A0A1-ED9993038D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56947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Azienda/Struttura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7A8A2-C1A9-4386-AAD1-39A8E1D63B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9431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Azienda/Struttura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D2862-A815-42BE-B770-B76346E869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5570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Azienda/Struttura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9DF18-445C-41A1-ADC6-A864855C68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71646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Azienda/Struttura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95DE7-71C1-4E6B-AD7E-23B5EAD32E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7795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Azienda/Struttura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E9F8D-FBFC-405D-990C-A7DE6A8FAB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070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Azienda/Struttura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325A9-FD19-4087-8120-27A96CB40E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59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21" Type="http://schemas.openxmlformats.org/officeDocument/2006/relationships/image" Target="../media/image11.jpeg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theme" Target="../theme/theme10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05.xml"/><Relationship Id="rId21" Type="http://schemas.openxmlformats.org/officeDocument/2006/relationships/image" Target="../media/image11.jpeg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theme" Target="../theme/theme12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2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12.jpe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35.xml"/><Relationship Id="rId4" Type="http://schemas.openxmlformats.org/officeDocument/2006/relationships/image" Target="../media/image9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image" Target="../media/image1.png"/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13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vmlDrawing" Target="../drawings/vmlDrawing1.vml"/><Relationship Id="rId18" Type="http://schemas.openxmlformats.org/officeDocument/2006/relationships/tags" Target="../tags/tag5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5.xml"/><Relationship Id="rId21" Type="http://schemas.openxmlformats.org/officeDocument/2006/relationships/tags" Target="../tags/tag8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6.xml"/><Relationship Id="rId17" Type="http://schemas.openxmlformats.org/officeDocument/2006/relationships/tags" Target="../tags/tag4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34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37.xml"/><Relationship Id="rId15" Type="http://schemas.openxmlformats.org/officeDocument/2006/relationships/tags" Target="../tags/tag2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42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ags" Target="../tags/tag1.xml"/><Relationship Id="rId22" Type="http://schemas.openxmlformats.org/officeDocument/2006/relationships/tags" Target="../tags/tag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8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0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5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11.jpe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2150"/>
            <a:ext cx="8229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40"/>
            <a:ext cx="8229600" cy="45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Innovazione tecnologica, un nuovo patto con i clienti e con gli stakeholders, soluzioni integrate rivolte ai mercati consumer e business, infrastrutture di rete avanzate, diffusione della banda larga fissa e mobile, integrazione di prodotti e tecnologie. Su queste basi, la nostra strategia industriale punta al rafforzamento nel mercato domestico. </a:t>
            </a:r>
          </a:p>
          <a:p>
            <a:pPr lvl="1"/>
            <a:r>
              <a:rPr lang="it-IT" smtClean="0"/>
              <a:t>Innovazione tecnologica, un nuovo patto con i clienti e con gli stakeholders, soluzioni integrate rivolte ai mercati consumer e business, infrastrutture di rete avanzate, diffusione della banda larga fissa e mobile, integrazione di prodotti e tecnologie. </a:t>
            </a:r>
          </a:p>
          <a:p>
            <a:pPr lvl="2"/>
            <a:r>
              <a:rPr lang="it-IT" smtClean="0"/>
              <a:t>Innovazione tecnologica, un nuovo patto con i clienti e con gli stakeholders, soluzioni integrate rivolte ai mercati consumer e business, infrastrutture di rete avanzate. </a:t>
            </a:r>
          </a:p>
          <a:p>
            <a:pPr lvl="3"/>
            <a:r>
              <a:rPr lang="it-IT" smtClean="0"/>
              <a:t>Innovazione tecnologica, un nuovo patto con i clienti e con gli stakeholders, soluzioni integrate rivolte ai mercati consumer e business, infrastrutture di rete avanzate, diffusione della banda larga fissa e mobile, integrazione di prodotti e tecnologie.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1" y="6381752"/>
            <a:ext cx="39608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Nome del Relatore, Nome Azienda/Struttura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381750"/>
            <a:ext cx="100806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F7CC71-C7A2-4823-B354-8648E4BF33FA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/>
          </a:p>
        </p:txBody>
      </p:sp>
      <p:grpSp>
        <p:nvGrpSpPr>
          <p:cNvPr id="3" name="Group 2"/>
          <p:cNvGrpSpPr/>
          <p:nvPr/>
        </p:nvGrpSpPr>
        <p:grpSpPr>
          <a:xfrm>
            <a:off x="323410" y="6378648"/>
            <a:ext cx="1341879" cy="392039"/>
            <a:chOff x="323410" y="6378648"/>
            <a:chExt cx="1341879" cy="392039"/>
          </a:xfrm>
        </p:grpSpPr>
        <p:pic>
          <p:nvPicPr>
            <p:cNvPr id="1031" name="Picture 10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502"/>
            <a:stretch/>
          </p:blipFill>
          <p:spPr bwMode="auto">
            <a:xfrm>
              <a:off x="395289" y="6645348"/>
              <a:ext cx="1270000" cy="125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323410" y="6378648"/>
              <a:ext cx="127000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ttangolo 1"/>
          <p:cNvSpPr>
            <a:spLocks noChangeArrowheads="1"/>
          </p:cNvSpPr>
          <p:nvPr userDrawn="1"/>
        </p:nvSpPr>
        <p:spPr bwMode="auto">
          <a:xfrm>
            <a:off x="242888" y="1588"/>
            <a:ext cx="4572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 smtClean="0">
                <a:solidFill>
                  <a:srgbClr val="969696"/>
                </a:solidFill>
                <a:latin typeface="Franklin Gothic Demi" panose="020B0703020102020204" pitchFamily="34" charset="0"/>
              </a:rPr>
              <a:t>TELECOM ITALIA INFORMATION TECHNOLOGY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b="0" dirty="0" smtClean="0">
                <a:solidFill>
                  <a:srgbClr val="F31107"/>
                </a:solidFill>
                <a:latin typeface="Franklin Gothic Demi" panose="020B0703020102020204" pitchFamily="34" charset="0"/>
              </a:rPr>
              <a:t>Incontro OO.SS. e RSU</a:t>
            </a:r>
            <a:br>
              <a:rPr lang="it-IT" b="0" dirty="0" smtClean="0">
                <a:solidFill>
                  <a:srgbClr val="F31107"/>
                </a:solidFill>
                <a:latin typeface="Franklin Gothic Demi" panose="020B0703020102020204" pitchFamily="34" charset="0"/>
              </a:rPr>
            </a:br>
            <a:r>
              <a:rPr lang="it-IT" b="0" dirty="0" smtClean="0">
                <a:solidFill>
                  <a:srgbClr val="7E7E7E"/>
                </a:solidFill>
                <a:latin typeface="Franklin Gothic Demi" panose="020B0703020102020204" pitchFamily="34" charset="0"/>
              </a:rPr>
              <a:t>Roma, 6 febbraio 2014</a:t>
            </a:r>
          </a:p>
        </p:txBody>
      </p:sp>
    </p:spTree>
    <p:extLst>
      <p:ext uri="{BB962C8B-B14F-4D97-AF65-F5344CB8AC3E}">
        <p14:creationId xmlns:p14="http://schemas.microsoft.com/office/powerpoint/2010/main" val="261778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6088" indent="11113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600">
          <a:solidFill>
            <a:schemeClr val="tx1"/>
          </a:solidFill>
          <a:latin typeface="+mn-lt"/>
          <a:cs typeface="+mn-cs"/>
        </a:defRPr>
      </a:lvl2pPr>
      <a:lvl3pPr marL="893763" indent="20638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400">
          <a:solidFill>
            <a:schemeClr val="tx1"/>
          </a:solidFill>
          <a:latin typeface="+mn-lt"/>
          <a:cs typeface="+mn-cs"/>
        </a:defRPr>
      </a:lvl3pPr>
      <a:lvl4pPr marL="1339850" indent="3175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200">
          <a:solidFill>
            <a:schemeClr val="tx1"/>
          </a:solidFill>
          <a:latin typeface="+mn-lt"/>
          <a:cs typeface="+mn-cs"/>
        </a:defRPr>
      </a:lvl4pPr>
      <a:lvl5pPr marL="2071688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5pPr>
      <a:lvl6pPr marL="25288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6pPr>
      <a:lvl7pPr marL="29860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7pPr>
      <a:lvl8pPr marL="34432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8pPr>
      <a:lvl9pPr marL="39004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8172450" y="6372225"/>
            <a:ext cx="5349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BBC5965-61FB-4DB8-B811-C0E95C0EEDB1}" type="slidenum">
              <a:rPr lang="it-IT" sz="1000">
                <a:solidFill>
                  <a:srgbClr val="969696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sz="1000">
              <a:solidFill>
                <a:srgbClr val="969696"/>
              </a:solidFill>
            </a:endParaRPr>
          </a:p>
        </p:txBody>
      </p:sp>
      <p:sp>
        <p:nvSpPr>
          <p:cNvPr id="1027" name="Rectangle 4"/>
          <p:cNvSpPr>
            <a:spLocks noChangeArrowheads="1"/>
          </p:cNvSpPr>
          <p:nvPr userDrawn="1"/>
        </p:nvSpPr>
        <p:spPr bwMode="auto">
          <a:xfrm>
            <a:off x="468313" y="1588"/>
            <a:ext cx="7996237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t-IT" b="0" smtClean="0">
              <a:solidFill>
                <a:srgbClr val="F31107"/>
              </a:solidFill>
              <a:latin typeface="Franklin Gothic Demi" panose="020B0703020102020204" pitchFamily="34" charset="0"/>
            </a:endParaRP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t-IT" b="0" smtClean="0">
              <a:solidFill>
                <a:srgbClr val="F31107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028" name="Rettangolo 1"/>
          <p:cNvSpPr>
            <a:spLocks noChangeArrowheads="1"/>
          </p:cNvSpPr>
          <p:nvPr userDrawn="1"/>
        </p:nvSpPr>
        <p:spPr bwMode="auto">
          <a:xfrm>
            <a:off x="242888" y="1588"/>
            <a:ext cx="4572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 smtClean="0">
                <a:solidFill>
                  <a:srgbClr val="969696"/>
                </a:solidFill>
                <a:latin typeface="Franklin Gothic Demi" panose="020B0703020102020204" pitchFamily="34" charset="0"/>
              </a:rPr>
              <a:t>TELECOM ITALIA INFORMATION TECHNOLOGY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b="0" dirty="0" smtClean="0">
                <a:solidFill>
                  <a:srgbClr val="F31107"/>
                </a:solidFill>
                <a:latin typeface="Franklin Gothic Demi" panose="020B0703020102020204" pitchFamily="34" charset="0"/>
              </a:rPr>
              <a:t>Revisione piano 2013-2015</a:t>
            </a:r>
            <a:br>
              <a:rPr lang="it-IT" b="0" dirty="0" smtClean="0">
                <a:solidFill>
                  <a:srgbClr val="F31107"/>
                </a:solidFill>
                <a:latin typeface="Franklin Gothic Demi" panose="020B0703020102020204" pitchFamily="34" charset="0"/>
              </a:rPr>
            </a:br>
            <a:r>
              <a:rPr lang="it-IT" b="0" dirty="0" smtClean="0">
                <a:solidFill>
                  <a:srgbClr val="7E7E7E"/>
                </a:solidFill>
                <a:latin typeface="Franklin Gothic Demi" panose="020B0703020102020204" pitchFamily="34" charset="0"/>
              </a:rPr>
              <a:t>Roma, 09 Settembre 2013</a:t>
            </a:r>
          </a:p>
        </p:txBody>
      </p:sp>
      <p:pic>
        <p:nvPicPr>
          <p:cNvPr id="1029" name="Picture 10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424613"/>
            <a:ext cx="93662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8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rgbClr val="EE1C2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rgbClr val="EE1C23"/>
          </a:solidFill>
          <a:latin typeface="Franklin Gothic Medium" pitchFamily="34" charset="0"/>
          <a:cs typeface="Arial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rgbClr val="EE1C23"/>
          </a:solidFill>
          <a:latin typeface="Franklin Gothic Medium" pitchFamily="34" charset="0"/>
          <a:cs typeface="Arial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rgbClr val="EE1C23"/>
          </a:solidFill>
          <a:latin typeface="Franklin Gothic Medium" pitchFamily="34" charset="0"/>
          <a:cs typeface="Arial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rgbClr val="EE1C23"/>
          </a:solidFill>
          <a:latin typeface="Franklin Gothic Medium" pitchFamily="34" charset="0"/>
          <a:cs typeface="Arial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rgbClr val="EE1C23"/>
          </a:solidFill>
          <a:latin typeface="Franklin Gothic Medium" pitchFamily="34" charset="0"/>
          <a:cs typeface="Arial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rgbClr val="EE1C23"/>
          </a:solidFill>
          <a:latin typeface="Franklin Gothic Medium" pitchFamily="34" charset="0"/>
          <a:cs typeface="Arial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rgbClr val="EE1C23"/>
          </a:solidFill>
          <a:latin typeface="Franklin Gothic Medium" pitchFamily="34" charset="0"/>
          <a:cs typeface="Arial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rgbClr val="EE1C23"/>
          </a:solidFill>
          <a:latin typeface="Franklin Gothic Medium" pitchFamily="34" charset="0"/>
          <a:cs typeface="Arial" pitchFamily="34" charset="0"/>
        </a:defRPr>
      </a:lvl9pPr>
    </p:titleStyle>
    <p:bodyStyle>
      <a:lvl1pPr marL="342900" indent="-342900" algn="just" rtl="0" eaLnBrk="0" fontAlgn="base" hangingPunct="0">
        <a:lnSpc>
          <a:spcPct val="110000"/>
        </a:lnSpc>
        <a:spcBef>
          <a:spcPct val="20000"/>
        </a:spcBef>
        <a:spcAft>
          <a:spcPct val="10000"/>
        </a:spcAft>
        <a:buClr>
          <a:schemeClr val="accent1"/>
        </a:buClr>
        <a:buFont typeface="Franklin Gothic Medium" pitchFamily="34" charset="0"/>
        <a:buChar char="4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7813" algn="just" rtl="0" eaLnBrk="0" fontAlgn="base" hangingPunct="0">
        <a:lnSpc>
          <a:spcPct val="110000"/>
        </a:lnSpc>
        <a:spcBef>
          <a:spcPct val="20000"/>
        </a:spcBef>
        <a:spcAft>
          <a:spcPct val="10000"/>
        </a:spcAft>
        <a:buClr>
          <a:schemeClr val="accent1"/>
        </a:buClr>
        <a:buFont typeface="Franklin Gothic Medium" pitchFamily="34" charset="0"/>
        <a:buChar char="4"/>
        <a:defRPr sz="2800" b="1">
          <a:solidFill>
            <a:schemeClr val="tx1"/>
          </a:solidFill>
          <a:latin typeface="+mn-lt"/>
          <a:cs typeface="+mn-cs"/>
        </a:defRPr>
      </a:lvl2pPr>
      <a:lvl3pPr marL="1524000" indent="-266700" algn="just" rtl="0" eaLnBrk="0" fontAlgn="base" hangingPunct="0">
        <a:lnSpc>
          <a:spcPct val="110000"/>
        </a:lnSpc>
        <a:spcBef>
          <a:spcPct val="20000"/>
        </a:spcBef>
        <a:spcAft>
          <a:spcPct val="10000"/>
        </a:spcAft>
        <a:buClr>
          <a:schemeClr val="accent1"/>
        </a:buClr>
        <a:buFont typeface="Franklin Gothic Medium" pitchFamily="34" charset="0"/>
        <a:buChar char="4"/>
        <a:defRPr sz="2400">
          <a:solidFill>
            <a:schemeClr val="tx1"/>
          </a:solidFill>
          <a:latin typeface="+mn-lt"/>
          <a:cs typeface="+mn-cs"/>
        </a:defRPr>
      </a:lvl3pPr>
      <a:lvl4pPr marL="2157413" indent="-188913" algn="just" rtl="0" eaLnBrk="0" fontAlgn="base" hangingPunct="0">
        <a:lnSpc>
          <a:spcPct val="110000"/>
        </a:lnSpc>
        <a:spcBef>
          <a:spcPct val="20000"/>
        </a:spcBef>
        <a:spcAft>
          <a:spcPct val="10000"/>
        </a:spcAft>
        <a:buClr>
          <a:schemeClr val="accent1"/>
        </a:buClr>
        <a:buFont typeface="Franklin Gothic Medium" pitchFamily="34" charset="0"/>
        <a:buChar char="4"/>
        <a:defRPr sz="1600" b="1">
          <a:solidFill>
            <a:schemeClr val="tx1"/>
          </a:solidFill>
          <a:latin typeface="+mn-lt"/>
          <a:cs typeface="+mn-cs"/>
        </a:defRPr>
      </a:lvl4pPr>
      <a:lvl5pPr marL="2603500" indent="-177800" algn="just" rtl="0" eaLnBrk="0" fontAlgn="base" hangingPunct="0">
        <a:lnSpc>
          <a:spcPct val="110000"/>
        </a:lnSpc>
        <a:spcBef>
          <a:spcPct val="20000"/>
        </a:spcBef>
        <a:spcAft>
          <a:spcPct val="10000"/>
        </a:spcAft>
        <a:buClr>
          <a:schemeClr val="accent1"/>
        </a:buClr>
        <a:buFont typeface="Franklin Gothic Medium" pitchFamily="34" charset="0"/>
        <a:buChar char="4"/>
        <a:defRPr sz="1600">
          <a:solidFill>
            <a:schemeClr val="tx1"/>
          </a:solidFill>
          <a:latin typeface="+mn-lt"/>
          <a:cs typeface="+mn-cs"/>
        </a:defRPr>
      </a:lvl5pPr>
      <a:lvl6pPr marL="3060700" indent="-177800" algn="just" rtl="0" fontAlgn="base">
        <a:lnSpc>
          <a:spcPct val="110000"/>
        </a:lnSpc>
        <a:spcBef>
          <a:spcPct val="20000"/>
        </a:spcBef>
        <a:spcAft>
          <a:spcPct val="10000"/>
        </a:spcAft>
        <a:buClr>
          <a:schemeClr val="accent1"/>
        </a:buClr>
        <a:buFont typeface="Franklin Gothic Medium" pitchFamily="34" charset="0"/>
        <a:buChar char="4"/>
        <a:defRPr sz="1600">
          <a:solidFill>
            <a:schemeClr val="tx1"/>
          </a:solidFill>
          <a:latin typeface="+mn-lt"/>
          <a:cs typeface="+mn-cs"/>
        </a:defRPr>
      </a:lvl6pPr>
      <a:lvl7pPr marL="3517900" indent="-177800" algn="just" rtl="0" fontAlgn="base">
        <a:lnSpc>
          <a:spcPct val="110000"/>
        </a:lnSpc>
        <a:spcBef>
          <a:spcPct val="20000"/>
        </a:spcBef>
        <a:spcAft>
          <a:spcPct val="10000"/>
        </a:spcAft>
        <a:buClr>
          <a:schemeClr val="accent1"/>
        </a:buClr>
        <a:buFont typeface="Franklin Gothic Medium" pitchFamily="34" charset="0"/>
        <a:buChar char="4"/>
        <a:defRPr sz="1600">
          <a:solidFill>
            <a:schemeClr val="tx1"/>
          </a:solidFill>
          <a:latin typeface="+mn-lt"/>
          <a:cs typeface="+mn-cs"/>
        </a:defRPr>
      </a:lvl7pPr>
      <a:lvl8pPr marL="3975100" indent="-177800" algn="just" rtl="0" fontAlgn="base">
        <a:lnSpc>
          <a:spcPct val="110000"/>
        </a:lnSpc>
        <a:spcBef>
          <a:spcPct val="20000"/>
        </a:spcBef>
        <a:spcAft>
          <a:spcPct val="10000"/>
        </a:spcAft>
        <a:buClr>
          <a:schemeClr val="accent1"/>
        </a:buClr>
        <a:buFont typeface="Franklin Gothic Medium" pitchFamily="34" charset="0"/>
        <a:buChar char="4"/>
        <a:defRPr sz="1600">
          <a:solidFill>
            <a:schemeClr val="tx1"/>
          </a:solidFill>
          <a:latin typeface="+mn-lt"/>
          <a:cs typeface="+mn-cs"/>
        </a:defRPr>
      </a:lvl8pPr>
      <a:lvl9pPr marL="4432300" indent="-177800" algn="just" rtl="0" fontAlgn="base">
        <a:lnSpc>
          <a:spcPct val="110000"/>
        </a:lnSpc>
        <a:spcBef>
          <a:spcPct val="20000"/>
        </a:spcBef>
        <a:spcAft>
          <a:spcPct val="10000"/>
        </a:spcAft>
        <a:buClr>
          <a:schemeClr val="accent1"/>
        </a:buClr>
        <a:buFont typeface="Franklin Gothic Medium" pitchFamily="34" charset="0"/>
        <a:buChar char="4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2150"/>
            <a:ext cx="8229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38"/>
            <a:ext cx="8229600" cy="45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Innovazione tecnologica, un nuovo patto con i clienti e con gli stakeholders, soluzioni integrate rivolte ai mercati consumer e business, infrastrutture di rete avanzate, diffusione della banda larga fissa e mobile, integrazione di prodotti e tecnologie. Su queste basi, la nostra strategia industriale punta al rafforzamento nel mercato domestico. </a:t>
            </a:r>
          </a:p>
          <a:p>
            <a:pPr lvl="1"/>
            <a:r>
              <a:rPr lang="it-IT" smtClean="0"/>
              <a:t>Innovazione tecnologica, un nuovo patto con i clienti e con gli stakeholders, soluzioni integrate rivolte ai mercati consumer e business, infrastrutture di rete avanzate, diffusione della banda larga fissa e mobile, integrazione di prodotti e tecnologie. </a:t>
            </a:r>
          </a:p>
          <a:p>
            <a:pPr lvl="2"/>
            <a:r>
              <a:rPr lang="it-IT" smtClean="0"/>
              <a:t>Innovazione tecnologica, un nuovo patto con i clienti e con gli stakeholders, soluzioni integrate rivolte ai mercati consumer e business, infrastrutture di rete avanzate. </a:t>
            </a:r>
          </a:p>
          <a:p>
            <a:pPr lvl="3"/>
            <a:r>
              <a:rPr lang="it-IT" smtClean="0"/>
              <a:t>Innovazione tecnologica, un nuovo patto con i clienti e con gli stakeholders, soluzioni integrate rivolte ai mercati consumer e business, infrastrutture di rete avanzate, diffusione della banda larga fissa e mobile, integrazione di prodotti e tecnologie.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381750"/>
            <a:ext cx="39608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E7E7E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Nome del Relatore, Nome Azienda/Struttura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381750"/>
            <a:ext cx="100806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E7E7E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443EA5-8A6E-4F7A-B55B-69B8CE93EC8B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/>
          </a:p>
        </p:txBody>
      </p:sp>
      <p:pic>
        <p:nvPicPr>
          <p:cNvPr id="11271" name="Picture 1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37288"/>
            <a:ext cx="1270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1"/>
          <p:cNvSpPr>
            <a:spLocks noChangeArrowheads="1"/>
          </p:cNvSpPr>
          <p:nvPr userDrawn="1"/>
        </p:nvSpPr>
        <p:spPr bwMode="auto">
          <a:xfrm>
            <a:off x="242888" y="1588"/>
            <a:ext cx="4572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 smtClean="0">
                <a:solidFill>
                  <a:srgbClr val="969696"/>
                </a:solidFill>
                <a:latin typeface="Franklin Gothic Demi" panose="020B0703020102020204" pitchFamily="34" charset="0"/>
              </a:rPr>
              <a:t>TELECOM ITALIA INFORMATION TECHNOLOGY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b="0" dirty="0" smtClean="0">
                <a:solidFill>
                  <a:srgbClr val="F31107"/>
                </a:solidFill>
                <a:latin typeface="Franklin Gothic Demi" panose="020B0703020102020204" pitchFamily="34" charset="0"/>
              </a:rPr>
              <a:t>Revisione piano 2013-2015</a:t>
            </a:r>
            <a:br>
              <a:rPr lang="it-IT" b="0" dirty="0" smtClean="0">
                <a:solidFill>
                  <a:srgbClr val="F31107"/>
                </a:solidFill>
                <a:latin typeface="Franklin Gothic Demi" panose="020B0703020102020204" pitchFamily="34" charset="0"/>
              </a:rPr>
            </a:br>
            <a:r>
              <a:rPr lang="it-IT" b="0" dirty="0" smtClean="0">
                <a:solidFill>
                  <a:srgbClr val="7E7E7E"/>
                </a:solidFill>
                <a:latin typeface="Franklin Gothic Demi" panose="020B0703020102020204" pitchFamily="34" charset="0"/>
              </a:rPr>
              <a:t>Roma, 6 febbraio 2014</a:t>
            </a:r>
          </a:p>
        </p:txBody>
      </p:sp>
    </p:spTree>
    <p:extLst>
      <p:ext uri="{BB962C8B-B14F-4D97-AF65-F5344CB8AC3E}">
        <p14:creationId xmlns:p14="http://schemas.microsoft.com/office/powerpoint/2010/main" val="206028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6088" indent="11113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charset="0"/>
        <a:defRPr sz="1600">
          <a:solidFill>
            <a:schemeClr val="tx1"/>
          </a:solidFill>
          <a:latin typeface="+mn-lt"/>
          <a:cs typeface="+mn-cs"/>
        </a:defRPr>
      </a:lvl2pPr>
      <a:lvl3pPr marL="893763" indent="20638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charset="0"/>
        <a:defRPr sz="1400">
          <a:solidFill>
            <a:schemeClr val="tx1"/>
          </a:solidFill>
          <a:latin typeface="+mn-lt"/>
          <a:cs typeface="+mn-cs"/>
        </a:defRPr>
      </a:lvl3pPr>
      <a:lvl4pPr marL="1339850" indent="3175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charset="0"/>
        <a:defRPr sz="1200">
          <a:solidFill>
            <a:schemeClr val="tx1"/>
          </a:solidFill>
          <a:latin typeface="+mn-lt"/>
          <a:cs typeface="+mn-cs"/>
        </a:defRPr>
      </a:lvl4pPr>
      <a:lvl5pPr marL="2071688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5pPr>
      <a:lvl6pPr marL="25288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6pPr>
      <a:lvl7pPr marL="29860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7pPr>
      <a:lvl8pPr marL="34432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8pPr>
      <a:lvl9pPr marL="39004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8172450" y="6372225"/>
            <a:ext cx="5349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BBC5965-61FB-4DB8-B811-C0E95C0EEDB1}" type="slidenum">
              <a:rPr lang="it-IT" sz="1000">
                <a:solidFill>
                  <a:srgbClr val="969696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sz="1000">
              <a:solidFill>
                <a:srgbClr val="969696"/>
              </a:solidFill>
            </a:endParaRPr>
          </a:p>
        </p:txBody>
      </p:sp>
      <p:sp>
        <p:nvSpPr>
          <p:cNvPr id="1027" name="Rectangle 4"/>
          <p:cNvSpPr>
            <a:spLocks noChangeArrowheads="1"/>
          </p:cNvSpPr>
          <p:nvPr userDrawn="1"/>
        </p:nvSpPr>
        <p:spPr bwMode="auto">
          <a:xfrm>
            <a:off x="468313" y="1588"/>
            <a:ext cx="7996237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t-IT" b="0" smtClean="0">
              <a:solidFill>
                <a:srgbClr val="F31107"/>
              </a:solidFill>
              <a:latin typeface="Franklin Gothic Demi" panose="020B0703020102020204" pitchFamily="34" charset="0"/>
            </a:endParaRP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t-IT" b="0" smtClean="0">
              <a:solidFill>
                <a:srgbClr val="F31107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028" name="Rettangolo 1"/>
          <p:cNvSpPr>
            <a:spLocks noChangeArrowheads="1"/>
          </p:cNvSpPr>
          <p:nvPr userDrawn="1"/>
        </p:nvSpPr>
        <p:spPr bwMode="auto">
          <a:xfrm>
            <a:off x="242888" y="1588"/>
            <a:ext cx="4572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 smtClean="0">
                <a:solidFill>
                  <a:srgbClr val="969696"/>
                </a:solidFill>
                <a:latin typeface="Franklin Gothic Demi" panose="020B0703020102020204" pitchFamily="34" charset="0"/>
              </a:rPr>
              <a:t>TELECOM ITALIA INFORMATION TECHNOLOGY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b="0" dirty="0" smtClean="0">
                <a:solidFill>
                  <a:srgbClr val="F31107"/>
                </a:solidFill>
                <a:latin typeface="Franklin Gothic Demi" panose="020B0703020102020204" pitchFamily="34" charset="0"/>
              </a:rPr>
              <a:t>Revisione piano 2013-2015</a:t>
            </a:r>
            <a:br>
              <a:rPr lang="it-IT" b="0" dirty="0" smtClean="0">
                <a:solidFill>
                  <a:srgbClr val="F31107"/>
                </a:solidFill>
                <a:latin typeface="Franklin Gothic Demi" panose="020B0703020102020204" pitchFamily="34" charset="0"/>
              </a:rPr>
            </a:br>
            <a:r>
              <a:rPr lang="it-IT" b="0" dirty="0" smtClean="0">
                <a:solidFill>
                  <a:srgbClr val="7E7E7E"/>
                </a:solidFill>
                <a:latin typeface="Franklin Gothic Demi" panose="020B0703020102020204" pitchFamily="34" charset="0"/>
              </a:rPr>
              <a:t>Roma, 6 febbraio 2014</a:t>
            </a:r>
          </a:p>
        </p:txBody>
      </p:sp>
      <p:pic>
        <p:nvPicPr>
          <p:cNvPr id="1029" name="Picture 10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424613"/>
            <a:ext cx="93662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02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rgbClr val="EE1C2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rgbClr val="EE1C23"/>
          </a:solidFill>
          <a:latin typeface="Franklin Gothic Medium" pitchFamily="34" charset="0"/>
          <a:cs typeface="Arial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rgbClr val="EE1C23"/>
          </a:solidFill>
          <a:latin typeface="Franklin Gothic Medium" pitchFamily="34" charset="0"/>
          <a:cs typeface="Arial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rgbClr val="EE1C23"/>
          </a:solidFill>
          <a:latin typeface="Franklin Gothic Medium" pitchFamily="34" charset="0"/>
          <a:cs typeface="Arial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rgbClr val="EE1C23"/>
          </a:solidFill>
          <a:latin typeface="Franklin Gothic Medium" pitchFamily="34" charset="0"/>
          <a:cs typeface="Arial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rgbClr val="EE1C23"/>
          </a:solidFill>
          <a:latin typeface="Franklin Gothic Medium" pitchFamily="34" charset="0"/>
          <a:cs typeface="Arial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rgbClr val="EE1C23"/>
          </a:solidFill>
          <a:latin typeface="Franklin Gothic Medium" pitchFamily="34" charset="0"/>
          <a:cs typeface="Arial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rgbClr val="EE1C23"/>
          </a:solidFill>
          <a:latin typeface="Franklin Gothic Medium" pitchFamily="34" charset="0"/>
          <a:cs typeface="Arial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rgbClr val="EE1C23"/>
          </a:solidFill>
          <a:latin typeface="Franklin Gothic Medium" pitchFamily="34" charset="0"/>
          <a:cs typeface="Arial" pitchFamily="34" charset="0"/>
        </a:defRPr>
      </a:lvl9pPr>
    </p:titleStyle>
    <p:bodyStyle>
      <a:lvl1pPr marL="342900" indent="-342900" algn="just" rtl="0" eaLnBrk="0" fontAlgn="base" hangingPunct="0">
        <a:lnSpc>
          <a:spcPct val="110000"/>
        </a:lnSpc>
        <a:spcBef>
          <a:spcPct val="20000"/>
        </a:spcBef>
        <a:spcAft>
          <a:spcPct val="10000"/>
        </a:spcAft>
        <a:buClr>
          <a:schemeClr val="accent1"/>
        </a:buClr>
        <a:buFont typeface="Franklin Gothic Medium" pitchFamily="34" charset="0"/>
        <a:buChar char="4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7813" algn="just" rtl="0" eaLnBrk="0" fontAlgn="base" hangingPunct="0">
        <a:lnSpc>
          <a:spcPct val="110000"/>
        </a:lnSpc>
        <a:spcBef>
          <a:spcPct val="20000"/>
        </a:spcBef>
        <a:spcAft>
          <a:spcPct val="10000"/>
        </a:spcAft>
        <a:buClr>
          <a:schemeClr val="accent1"/>
        </a:buClr>
        <a:buFont typeface="Franklin Gothic Medium" pitchFamily="34" charset="0"/>
        <a:buChar char="4"/>
        <a:defRPr sz="2800" b="1">
          <a:solidFill>
            <a:schemeClr val="tx1"/>
          </a:solidFill>
          <a:latin typeface="+mn-lt"/>
          <a:cs typeface="+mn-cs"/>
        </a:defRPr>
      </a:lvl2pPr>
      <a:lvl3pPr marL="1524000" indent="-266700" algn="just" rtl="0" eaLnBrk="0" fontAlgn="base" hangingPunct="0">
        <a:lnSpc>
          <a:spcPct val="110000"/>
        </a:lnSpc>
        <a:spcBef>
          <a:spcPct val="20000"/>
        </a:spcBef>
        <a:spcAft>
          <a:spcPct val="10000"/>
        </a:spcAft>
        <a:buClr>
          <a:schemeClr val="accent1"/>
        </a:buClr>
        <a:buFont typeface="Franklin Gothic Medium" pitchFamily="34" charset="0"/>
        <a:buChar char="4"/>
        <a:defRPr sz="2400">
          <a:solidFill>
            <a:schemeClr val="tx1"/>
          </a:solidFill>
          <a:latin typeface="+mn-lt"/>
          <a:cs typeface="+mn-cs"/>
        </a:defRPr>
      </a:lvl3pPr>
      <a:lvl4pPr marL="2157413" indent="-188913" algn="just" rtl="0" eaLnBrk="0" fontAlgn="base" hangingPunct="0">
        <a:lnSpc>
          <a:spcPct val="110000"/>
        </a:lnSpc>
        <a:spcBef>
          <a:spcPct val="20000"/>
        </a:spcBef>
        <a:spcAft>
          <a:spcPct val="10000"/>
        </a:spcAft>
        <a:buClr>
          <a:schemeClr val="accent1"/>
        </a:buClr>
        <a:buFont typeface="Franklin Gothic Medium" pitchFamily="34" charset="0"/>
        <a:buChar char="4"/>
        <a:defRPr sz="1600" b="1">
          <a:solidFill>
            <a:schemeClr val="tx1"/>
          </a:solidFill>
          <a:latin typeface="+mn-lt"/>
          <a:cs typeface="+mn-cs"/>
        </a:defRPr>
      </a:lvl4pPr>
      <a:lvl5pPr marL="2603500" indent="-177800" algn="just" rtl="0" eaLnBrk="0" fontAlgn="base" hangingPunct="0">
        <a:lnSpc>
          <a:spcPct val="110000"/>
        </a:lnSpc>
        <a:spcBef>
          <a:spcPct val="20000"/>
        </a:spcBef>
        <a:spcAft>
          <a:spcPct val="10000"/>
        </a:spcAft>
        <a:buClr>
          <a:schemeClr val="accent1"/>
        </a:buClr>
        <a:buFont typeface="Franklin Gothic Medium" pitchFamily="34" charset="0"/>
        <a:buChar char="4"/>
        <a:defRPr sz="1600">
          <a:solidFill>
            <a:schemeClr val="tx1"/>
          </a:solidFill>
          <a:latin typeface="+mn-lt"/>
          <a:cs typeface="+mn-cs"/>
        </a:defRPr>
      </a:lvl5pPr>
      <a:lvl6pPr marL="3060700" indent="-177800" algn="just" rtl="0" fontAlgn="base">
        <a:lnSpc>
          <a:spcPct val="110000"/>
        </a:lnSpc>
        <a:spcBef>
          <a:spcPct val="20000"/>
        </a:spcBef>
        <a:spcAft>
          <a:spcPct val="10000"/>
        </a:spcAft>
        <a:buClr>
          <a:schemeClr val="accent1"/>
        </a:buClr>
        <a:buFont typeface="Franklin Gothic Medium" pitchFamily="34" charset="0"/>
        <a:buChar char="4"/>
        <a:defRPr sz="1600">
          <a:solidFill>
            <a:schemeClr val="tx1"/>
          </a:solidFill>
          <a:latin typeface="+mn-lt"/>
          <a:cs typeface="+mn-cs"/>
        </a:defRPr>
      </a:lvl6pPr>
      <a:lvl7pPr marL="3517900" indent="-177800" algn="just" rtl="0" fontAlgn="base">
        <a:lnSpc>
          <a:spcPct val="110000"/>
        </a:lnSpc>
        <a:spcBef>
          <a:spcPct val="20000"/>
        </a:spcBef>
        <a:spcAft>
          <a:spcPct val="10000"/>
        </a:spcAft>
        <a:buClr>
          <a:schemeClr val="accent1"/>
        </a:buClr>
        <a:buFont typeface="Franklin Gothic Medium" pitchFamily="34" charset="0"/>
        <a:buChar char="4"/>
        <a:defRPr sz="1600">
          <a:solidFill>
            <a:schemeClr val="tx1"/>
          </a:solidFill>
          <a:latin typeface="+mn-lt"/>
          <a:cs typeface="+mn-cs"/>
        </a:defRPr>
      </a:lvl7pPr>
      <a:lvl8pPr marL="3975100" indent="-177800" algn="just" rtl="0" fontAlgn="base">
        <a:lnSpc>
          <a:spcPct val="110000"/>
        </a:lnSpc>
        <a:spcBef>
          <a:spcPct val="20000"/>
        </a:spcBef>
        <a:spcAft>
          <a:spcPct val="10000"/>
        </a:spcAft>
        <a:buClr>
          <a:schemeClr val="accent1"/>
        </a:buClr>
        <a:buFont typeface="Franklin Gothic Medium" pitchFamily="34" charset="0"/>
        <a:buChar char="4"/>
        <a:defRPr sz="1600">
          <a:solidFill>
            <a:schemeClr val="tx1"/>
          </a:solidFill>
          <a:latin typeface="+mn-lt"/>
          <a:cs typeface="+mn-cs"/>
        </a:defRPr>
      </a:lvl8pPr>
      <a:lvl9pPr marL="4432300" indent="-177800" algn="just" rtl="0" fontAlgn="base">
        <a:lnSpc>
          <a:spcPct val="110000"/>
        </a:lnSpc>
        <a:spcBef>
          <a:spcPct val="20000"/>
        </a:spcBef>
        <a:spcAft>
          <a:spcPct val="10000"/>
        </a:spcAft>
        <a:buClr>
          <a:schemeClr val="accent1"/>
        </a:buClr>
        <a:buFont typeface="Franklin Gothic Medium" pitchFamily="34" charset="0"/>
        <a:buChar char="4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666" y="1628775"/>
            <a:ext cx="8216411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First Level (F.G. Medium cp20)</a:t>
            </a:r>
          </a:p>
          <a:p>
            <a:pPr lvl="1"/>
            <a:r>
              <a:rPr lang="it-IT" smtClean="0"/>
              <a:t>Second level (F.G. Medium cp18)</a:t>
            </a:r>
          </a:p>
          <a:p>
            <a:pPr lvl="2"/>
            <a:r>
              <a:rPr lang="it-IT" smtClean="0"/>
              <a:t>Third level (F.G. Medium cp16)</a:t>
            </a:r>
          </a:p>
          <a:p>
            <a:pPr lvl="3"/>
            <a:r>
              <a:rPr lang="it-IT" smtClean="0"/>
              <a:t>Fourth level (F.G. Demi cp14)</a:t>
            </a:r>
          </a:p>
          <a:p>
            <a:pPr lvl="4"/>
            <a:r>
              <a:rPr lang="it-IT" smtClean="0"/>
              <a:t>Fifth level (F.G. Medium Condensed cp13)</a:t>
            </a:r>
          </a:p>
        </p:txBody>
      </p:sp>
      <p:sp>
        <p:nvSpPr>
          <p:cNvPr id="11366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2627" y="544513"/>
            <a:ext cx="821787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4661" y="6256338"/>
            <a:ext cx="561682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b="1">
                <a:solidFill>
                  <a:srgbClr val="7E7E7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800" smtClean="0">
                <a:latin typeface="Franklin Gothic Medium" pitchFamily="34" charset="0"/>
                <a:cs typeface="Arial" pitchFamily="34" charset="0"/>
              </a:rPr>
              <a:t>Telecom Italia/Technology&amp;Operations</a:t>
            </a:r>
            <a:endParaRPr lang="it-IT" sz="800"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 userDrawn="1"/>
        </p:nvSpPr>
        <p:spPr bwMode="auto">
          <a:xfrm>
            <a:off x="7667625" y="6381750"/>
            <a:ext cx="1008063" cy="331788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 sz="16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1600" b="1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1600" b="1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1600" b="1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1600" b="1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678A0BA-E284-4405-BE16-72F51DF2873A}" type="slidenum">
              <a:rPr kumimoji="0" lang="it-IT" sz="1000" b="0" smtClean="0">
                <a:solidFill>
                  <a:srgbClr val="7E7E7E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kumimoji="0" lang="it-IT" sz="1000" b="0" dirty="0" smtClean="0">
              <a:solidFill>
                <a:srgbClr val="7E7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77660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Franklin Gothic Demi" pitchFamily="34" charset="0"/>
        </a:defRPr>
      </a:lvl2pPr>
      <a:lvl3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Franklin Gothic Demi" pitchFamily="34" charset="0"/>
        </a:defRPr>
      </a:lvl3pPr>
      <a:lvl4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Franklin Gothic Demi" pitchFamily="34" charset="0"/>
        </a:defRPr>
      </a:lvl4pPr>
      <a:lvl5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Franklin Gothic Demi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Franklin Gothic Demi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Franklin Gothic Demi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Franklin Gothic Demi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Franklin Gothic Demi" pitchFamily="34" charset="0"/>
        </a:defRPr>
      </a:lvl9pPr>
    </p:titleStyle>
    <p:bodyStyle>
      <a:lvl1pPr marL="342900" indent="-342900" algn="just" rtl="0" eaLnBrk="1" fontAlgn="base" hangingPunct="1">
        <a:lnSpc>
          <a:spcPct val="110000"/>
        </a:lnSpc>
        <a:spcBef>
          <a:spcPct val="20000"/>
        </a:spcBef>
        <a:spcAft>
          <a:spcPct val="10000"/>
        </a:spcAft>
        <a:buClr>
          <a:srgbClr val="F31107"/>
        </a:buClr>
        <a:buFont typeface="Webdings" pitchFamily="18" charset="2"/>
        <a:buChar char="4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7813" algn="just" rtl="0" eaLnBrk="1" fontAlgn="base" hangingPunct="1">
        <a:lnSpc>
          <a:spcPct val="110000"/>
        </a:lnSpc>
        <a:spcBef>
          <a:spcPct val="20000"/>
        </a:spcBef>
        <a:spcAft>
          <a:spcPct val="10000"/>
        </a:spcAft>
        <a:buClr>
          <a:srgbClr val="F31107"/>
        </a:buClr>
        <a:buFont typeface="Webdings" pitchFamily="18" charset="2"/>
        <a:buChar char="4"/>
        <a:defRPr sz="2800">
          <a:solidFill>
            <a:schemeClr val="tx1"/>
          </a:solidFill>
          <a:latin typeface="+mn-lt"/>
        </a:defRPr>
      </a:lvl2pPr>
      <a:lvl3pPr marL="1524000" indent="-266700" algn="just" rtl="0" eaLnBrk="1" fontAlgn="base" hangingPunct="1">
        <a:lnSpc>
          <a:spcPct val="110000"/>
        </a:lnSpc>
        <a:spcBef>
          <a:spcPct val="20000"/>
        </a:spcBef>
        <a:spcAft>
          <a:spcPct val="10000"/>
        </a:spcAft>
        <a:buClr>
          <a:srgbClr val="F31107"/>
        </a:buClr>
        <a:buFont typeface="Webdings" pitchFamily="18" charset="2"/>
        <a:buChar char="4"/>
        <a:defRPr sz="2400">
          <a:solidFill>
            <a:schemeClr val="tx1"/>
          </a:solidFill>
          <a:latin typeface="+mn-lt"/>
        </a:defRPr>
      </a:lvl3pPr>
      <a:lvl4pPr marL="2157413" indent="-188913" algn="just" rtl="0" eaLnBrk="1" fontAlgn="base" hangingPunct="1">
        <a:lnSpc>
          <a:spcPct val="110000"/>
        </a:lnSpc>
        <a:spcBef>
          <a:spcPct val="20000"/>
        </a:spcBef>
        <a:spcAft>
          <a:spcPct val="10000"/>
        </a:spcAft>
        <a:buClr>
          <a:srgbClr val="F31107"/>
        </a:buClr>
        <a:buFont typeface="Webdings" pitchFamily="18" charset="2"/>
        <a:buChar char="4"/>
        <a:defRPr sz="1400">
          <a:solidFill>
            <a:schemeClr val="tx1"/>
          </a:solidFill>
          <a:latin typeface="+mj-lt"/>
        </a:defRPr>
      </a:lvl4pPr>
      <a:lvl5pPr marL="2603500" indent="-177800" algn="just" rtl="0" eaLnBrk="1" fontAlgn="base" hangingPunct="1">
        <a:lnSpc>
          <a:spcPct val="110000"/>
        </a:lnSpc>
        <a:spcBef>
          <a:spcPct val="20000"/>
        </a:spcBef>
        <a:spcAft>
          <a:spcPct val="10000"/>
        </a:spcAft>
        <a:buClr>
          <a:srgbClr val="F31107"/>
        </a:buClr>
        <a:buFont typeface="Webdings" pitchFamily="18" charset="2"/>
        <a:buChar char="4"/>
        <a:defRPr sz="1300">
          <a:solidFill>
            <a:schemeClr val="tx1"/>
          </a:solidFill>
          <a:latin typeface="Franklin Gothic Medium Cond" pitchFamily="34" charset="0"/>
        </a:defRPr>
      </a:lvl5pPr>
      <a:lvl6pPr marL="3060700" indent="-177800" algn="just" rtl="0" eaLnBrk="1" fontAlgn="base" hangingPunct="1">
        <a:lnSpc>
          <a:spcPct val="110000"/>
        </a:lnSpc>
        <a:spcBef>
          <a:spcPct val="20000"/>
        </a:spcBef>
        <a:spcAft>
          <a:spcPct val="10000"/>
        </a:spcAft>
        <a:buClr>
          <a:srgbClr val="F31107"/>
        </a:buClr>
        <a:buFont typeface="Webdings" pitchFamily="18" charset="2"/>
        <a:buChar char="4"/>
        <a:defRPr sz="1300">
          <a:solidFill>
            <a:schemeClr val="tx1"/>
          </a:solidFill>
          <a:latin typeface="Franklin Gothic Medium Cond" pitchFamily="34" charset="0"/>
        </a:defRPr>
      </a:lvl6pPr>
      <a:lvl7pPr marL="3517900" indent="-177800" algn="just" rtl="0" eaLnBrk="1" fontAlgn="base" hangingPunct="1">
        <a:lnSpc>
          <a:spcPct val="110000"/>
        </a:lnSpc>
        <a:spcBef>
          <a:spcPct val="20000"/>
        </a:spcBef>
        <a:spcAft>
          <a:spcPct val="10000"/>
        </a:spcAft>
        <a:buClr>
          <a:srgbClr val="F31107"/>
        </a:buClr>
        <a:buFont typeface="Webdings" pitchFamily="18" charset="2"/>
        <a:buChar char="4"/>
        <a:defRPr sz="1300">
          <a:solidFill>
            <a:schemeClr val="tx1"/>
          </a:solidFill>
          <a:latin typeface="Franklin Gothic Medium Cond" pitchFamily="34" charset="0"/>
        </a:defRPr>
      </a:lvl7pPr>
      <a:lvl8pPr marL="3975100" indent="-177800" algn="just" rtl="0" eaLnBrk="1" fontAlgn="base" hangingPunct="1">
        <a:lnSpc>
          <a:spcPct val="110000"/>
        </a:lnSpc>
        <a:spcBef>
          <a:spcPct val="20000"/>
        </a:spcBef>
        <a:spcAft>
          <a:spcPct val="10000"/>
        </a:spcAft>
        <a:buClr>
          <a:srgbClr val="F31107"/>
        </a:buClr>
        <a:buFont typeface="Webdings" pitchFamily="18" charset="2"/>
        <a:buChar char="4"/>
        <a:defRPr sz="1300">
          <a:solidFill>
            <a:schemeClr val="tx1"/>
          </a:solidFill>
          <a:latin typeface="Franklin Gothic Medium Cond" pitchFamily="34" charset="0"/>
        </a:defRPr>
      </a:lvl8pPr>
      <a:lvl9pPr marL="4432300" indent="-177800" algn="just" rtl="0" eaLnBrk="1" fontAlgn="base" hangingPunct="1">
        <a:lnSpc>
          <a:spcPct val="110000"/>
        </a:lnSpc>
        <a:spcBef>
          <a:spcPct val="20000"/>
        </a:spcBef>
        <a:spcAft>
          <a:spcPct val="10000"/>
        </a:spcAft>
        <a:buClr>
          <a:srgbClr val="F31107"/>
        </a:buClr>
        <a:buFont typeface="Webdings" pitchFamily="18" charset="2"/>
        <a:buChar char="4"/>
        <a:defRPr sz="1300">
          <a:solidFill>
            <a:schemeClr val="tx1"/>
          </a:solidFill>
          <a:latin typeface="Franklin Gothic Medium Cond" pitchFamily="34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40"/>
            <a:ext cx="82296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Innovazione tecnologica, un nuovo patto con i clienti e con gli </a:t>
            </a:r>
            <a:r>
              <a:rPr lang="it-IT" dirty="0" err="1" smtClean="0"/>
              <a:t>stakeholders</a:t>
            </a:r>
            <a:r>
              <a:rPr lang="it-IT" dirty="0" smtClean="0"/>
              <a:t>, soluzioni integrate rivolte ai mercati consumer e business, infrastrutture di rete avanzate, diffusione della banda larga fissa e mobile, integrazione di prodotti e tecnologie. Su queste basi, la nostra strategia industriale punta al rafforzamento nel mercato domestico. </a:t>
            </a:r>
          </a:p>
          <a:p>
            <a:pPr lvl="1"/>
            <a:r>
              <a:rPr lang="it-IT" dirty="0" smtClean="0"/>
              <a:t>Innovazione tecnologica, un nuovo patto con i clienti e con gli </a:t>
            </a:r>
            <a:r>
              <a:rPr lang="it-IT" dirty="0" err="1" smtClean="0"/>
              <a:t>stakeholders</a:t>
            </a:r>
            <a:r>
              <a:rPr lang="it-IT" dirty="0" smtClean="0"/>
              <a:t>, soluzioni integrate rivolte ai mercati consumer e business, infrastrutture di rete avanzate, diffusione della banda larga fissa e mobile, integrazione di prodotti e tecnologie. </a:t>
            </a:r>
          </a:p>
          <a:p>
            <a:pPr lvl="2"/>
            <a:r>
              <a:rPr lang="it-IT" dirty="0" smtClean="0"/>
              <a:t>Innovazione tecnologica, un nuovo patto con i clienti e con gli </a:t>
            </a:r>
            <a:r>
              <a:rPr lang="it-IT" dirty="0" err="1" smtClean="0"/>
              <a:t>stakeholders</a:t>
            </a:r>
            <a:r>
              <a:rPr lang="it-IT" dirty="0" smtClean="0"/>
              <a:t>, soluzioni integrate rivolte ai mercati consumer e business, infrastrutture di rete avanzate. </a:t>
            </a:r>
          </a:p>
          <a:p>
            <a:pPr lvl="3"/>
            <a:r>
              <a:rPr lang="it-IT" dirty="0" smtClean="0"/>
              <a:t>Innovazione tecnologica, un nuovo patto con i clienti e con gli </a:t>
            </a:r>
            <a:r>
              <a:rPr lang="it-IT" dirty="0" err="1" smtClean="0"/>
              <a:t>stakeholders</a:t>
            </a:r>
            <a:r>
              <a:rPr lang="it-IT" dirty="0" smtClean="0"/>
              <a:t>, soluzioni integrate rivolte ai mercati consumer e business, infrastrutture di rete avanzate.</a:t>
            </a:r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1" y="6381752"/>
            <a:ext cx="39608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kumimoji="0" sz="1000" b="0">
                <a:solidFill>
                  <a:srgbClr val="7E7E7E"/>
                </a:solidFill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it-IT"/>
              <a:t>Telecom Italia/Technology&amp;Operations</a:t>
            </a:r>
          </a:p>
        </p:txBody>
      </p:sp>
      <p:sp>
        <p:nvSpPr>
          <p:cNvPr id="12083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6575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5" name="Segnaposto numero diapositiva 4"/>
          <p:cNvSpPr txBox="1">
            <a:spLocks noGrp="1"/>
          </p:cNvSpPr>
          <p:nvPr userDrawn="1"/>
        </p:nvSpPr>
        <p:spPr bwMode="auto">
          <a:xfrm>
            <a:off x="7667625" y="6381750"/>
            <a:ext cx="1008063" cy="331788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 sz="16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1600" b="1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1600" b="1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1600" b="1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1600" b="1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678A0BA-E284-4405-BE16-72F51DF2873A}" type="slidenum">
              <a:rPr kumimoji="0" lang="it-IT" sz="1000" b="0" smtClean="0">
                <a:solidFill>
                  <a:srgbClr val="7E7E7E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kumimoji="0" lang="it-IT" sz="1000" b="0" dirty="0" smtClean="0">
              <a:solidFill>
                <a:srgbClr val="7E7E7E"/>
              </a:solidFill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626" y="6424620"/>
            <a:ext cx="86457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347830" y="23358"/>
            <a:ext cx="5040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 smtClean="0">
                <a:solidFill>
                  <a:srgbClr val="7E7E7E"/>
                </a:solidFill>
                <a:latin typeface="Franklin Gothic Demi" pitchFamily="34" charset="0"/>
              </a:rPr>
              <a:t>GRUPPO TELECOM ITALIA</a:t>
            </a:r>
          </a:p>
          <a:p>
            <a:pPr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 smtClean="0">
                <a:solidFill>
                  <a:srgbClr val="FF0000"/>
                </a:solidFill>
                <a:latin typeface="Franklin Gothic Demi" pitchFamily="34" charset="0"/>
              </a:rPr>
              <a:t>PRINCIPALI INDICATORI DI PERFORMANCE</a:t>
            </a:r>
          </a:p>
          <a:p>
            <a:pPr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 smtClean="0">
                <a:solidFill>
                  <a:srgbClr val="0070C0"/>
                </a:solidFill>
                <a:latin typeface="Franklin Gothic Demi" pitchFamily="34" charset="0"/>
              </a:rPr>
              <a:t>Dati di Novembre 2013</a:t>
            </a:r>
            <a:endParaRPr lang="it-IT" sz="1000" dirty="0">
              <a:solidFill>
                <a:srgbClr val="0070C0"/>
              </a:solidFill>
              <a:latin typeface="Franklin Gothic Demi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 userDrawn="1"/>
        </p:nvSpPr>
        <p:spPr bwMode="auto">
          <a:xfrm>
            <a:off x="7757604" y="208594"/>
            <a:ext cx="10919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800" dirty="0" smtClean="0">
                <a:solidFill>
                  <a:srgbClr val="000000"/>
                </a:solidFill>
                <a:latin typeface="Franklin Gothic Book" pitchFamily="34" charset="0"/>
              </a:rPr>
              <a:t>USO CONFIDENZIALE</a:t>
            </a:r>
            <a:endParaRPr lang="it-IT" sz="800" dirty="0">
              <a:solidFill>
                <a:srgbClr val="00000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23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Arial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Arial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Arial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Arial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tx2"/>
        </a:buClr>
        <a:buSzPct val="50000"/>
        <a:buFont typeface="Arial" charset="0"/>
        <a:buChar char="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tx2"/>
        </a:buClr>
        <a:buSzPct val="50000"/>
        <a:buFont typeface="Arial" charset="0"/>
        <a:buChar char="►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tx2"/>
        </a:buClr>
        <a:buSzPct val="50000"/>
        <a:buFont typeface="Arial" charset="0"/>
        <a:buChar char="►"/>
        <a:defRPr sz="1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tx2"/>
        </a:buClr>
        <a:buSzPct val="50000"/>
        <a:buFont typeface="Arial" charset="0"/>
        <a:buChar char="►"/>
        <a:defRPr sz="1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Arial" charset="0"/>
        <a:buChar char="►"/>
        <a:defRPr sz="2000">
          <a:solidFill>
            <a:schemeClr val="tx1"/>
          </a:solidFill>
          <a:latin typeface="Franklin Gothic Book" pitchFamily="34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Arial" charset="0"/>
        <a:buChar char="►"/>
        <a:defRPr sz="2000">
          <a:solidFill>
            <a:schemeClr val="tx1"/>
          </a:solidFill>
          <a:latin typeface="Franklin Gothic Book" pitchFamily="34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Arial" charset="0"/>
        <a:buChar char="►"/>
        <a:defRPr sz="2000">
          <a:solidFill>
            <a:schemeClr val="tx1"/>
          </a:solidFill>
          <a:latin typeface="Franklin Gothic Book" pitchFamily="34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Arial" charset="0"/>
        <a:buChar char="►"/>
        <a:defRPr sz="2000">
          <a:solidFill>
            <a:schemeClr val="tx1"/>
          </a:solidFill>
          <a:latin typeface="Franklin Gothic Book" pitchFamily="34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Arial" charset="0"/>
        <a:buChar char="►"/>
        <a:defRPr sz="2000">
          <a:solidFill>
            <a:schemeClr val="tx1"/>
          </a:solidFill>
          <a:latin typeface="Franklin Gothic Book" pitchFamily="34" charset="0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433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4DA71E-51D0-4921-A027-3C8BCCC331E8}" type="datetimeFigureOut">
              <a:rPr lang="it-IT">
                <a:solidFill>
                  <a:prstClr val="black">
                    <a:tint val="75000"/>
                  </a:prstClr>
                </a:solidFill>
                <a:latin typeface="Franklin Gothic Book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05/02/2014</a:t>
            </a:fld>
            <a:endParaRPr lang="it-IT">
              <a:solidFill>
                <a:prstClr val="black">
                  <a:tint val="75000"/>
                </a:prstClr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345B3F-1D41-4AD9-993A-56E6B7BAF10C}" type="slidenum">
              <a:rPr lang="it-IT">
                <a:solidFill>
                  <a:prstClr val="black">
                    <a:tint val="75000"/>
                  </a:prstClr>
                </a:solidFill>
                <a:latin typeface="Franklin Gothic Book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Franklin Gothic Book" pitchFamily="34" charset="0"/>
              <a:cs typeface="Arial" charset="0"/>
            </a:endParaRPr>
          </a:p>
        </p:txBody>
      </p:sp>
      <p:pic>
        <p:nvPicPr>
          <p:cNvPr id="14343" name="Immagine 6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588125" y="6248400"/>
            <a:ext cx="2286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1"/>
          <p:cNvSpPr>
            <a:spLocks noChangeArrowheads="1"/>
          </p:cNvSpPr>
          <p:nvPr userDrawn="1"/>
        </p:nvSpPr>
        <p:spPr bwMode="auto">
          <a:xfrm>
            <a:off x="242888" y="1588"/>
            <a:ext cx="4572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 smtClean="0">
                <a:solidFill>
                  <a:srgbClr val="969696"/>
                </a:solidFill>
                <a:latin typeface="Franklin Gothic Demi" panose="020B0703020102020204" pitchFamily="34" charset="0"/>
              </a:rPr>
              <a:t>TELECOM ITALIA INFORMATION TECHNOLOGY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b="0" dirty="0" smtClean="0">
                <a:solidFill>
                  <a:srgbClr val="F31107"/>
                </a:solidFill>
                <a:latin typeface="Franklin Gothic Demi" panose="020B0703020102020204" pitchFamily="34" charset="0"/>
              </a:rPr>
              <a:t>Revisione piano 2013-2015</a:t>
            </a:r>
            <a:br>
              <a:rPr lang="it-IT" b="0" dirty="0" smtClean="0">
                <a:solidFill>
                  <a:srgbClr val="F31107"/>
                </a:solidFill>
                <a:latin typeface="Franklin Gothic Demi" panose="020B0703020102020204" pitchFamily="34" charset="0"/>
              </a:rPr>
            </a:br>
            <a:r>
              <a:rPr lang="it-IT" b="0" dirty="0" smtClean="0">
                <a:solidFill>
                  <a:srgbClr val="7E7E7E"/>
                </a:solidFill>
                <a:latin typeface="Franklin Gothic Demi" panose="020B0703020102020204" pitchFamily="34" charset="0"/>
              </a:rPr>
              <a:t>Roma, 6 febbraio 2014</a:t>
            </a:r>
          </a:p>
        </p:txBody>
      </p:sp>
    </p:spTree>
    <p:extLst>
      <p:ext uri="{BB962C8B-B14F-4D97-AF65-F5344CB8AC3E}">
        <p14:creationId xmlns:p14="http://schemas.microsoft.com/office/powerpoint/2010/main" val="399539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9" descr="marchio_telecom_color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37447"/>
            <a:ext cx="10541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numero diapositiva 1"/>
          <p:cNvSpPr txBox="1">
            <a:spLocks noGrp="1"/>
          </p:cNvSpPr>
          <p:nvPr userDrawn="1"/>
        </p:nvSpPr>
        <p:spPr bwMode="auto">
          <a:xfrm>
            <a:off x="8243955" y="6410325"/>
            <a:ext cx="7207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10000"/>
              </a:spcBef>
              <a:spcAft>
                <a:spcPct val="0"/>
              </a:spcAft>
              <a:defRPr/>
            </a:pPr>
            <a:r>
              <a:rPr lang="it-IT" sz="1200" b="1" dirty="0" smtClean="0">
                <a:solidFill>
                  <a:srgbClr val="6C6F70"/>
                </a:solidFill>
                <a:latin typeface="Calibri" pitchFamily="34" charset="0"/>
                <a:ea typeface="ＭＳ Ｐゴシック" pitchFamily="34" charset="-128"/>
              </a:rPr>
              <a:t>- </a:t>
            </a:r>
            <a:fld id="{0292086F-7418-4447-B6EA-2BCCC1B19642}" type="slidenum">
              <a:rPr lang="it-IT" sz="1200" b="1" smtClean="0">
                <a:solidFill>
                  <a:srgbClr val="6C6F70"/>
                </a:solidFill>
                <a:latin typeface="Calibri" pitchFamily="34" charset="0"/>
                <a:ea typeface="ＭＳ Ｐゴシック" pitchFamily="34" charset="-128"/>
              </a:rPr>
              <a:pPr algn="r" fontAlgn="base">
                <a:spcBef>
                  <a:spcPct val="10000"/>
                </a:spcBef>
                <a:spcAft>
                  <a:spcPct val="0"/>
                </a:spcAft>
                <a:defRPr/>
              </a:pPr>
              <a:t>‹N›</a:t>
            </a:fld>
            <a:r>
              <a:rPr lang="it-IT" sz="1200" b="1" dirty="0" smtClean="0">
                <a:solidFill>
                  <a:srgbClr val="6C6F70"/>
                </a:solidFill>
                <a:latin typeface="Calibri" pitchFamily="34" charset="0"/>
                <a:ea typeface="ＭＳ Ｐゴシック" pitchFamily="34" charset="-128"/>
              </a:rPr>
              <a:t> -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17513" y="9311"/>
            <a:ext cx="8207375" cy="69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</a:pPr>
            <a:r>
              <a:rPr lang="it-IT" sz="1200" dirty="0" smtClean="0">
                <a:solidFill>
                  <a:srgbClr val="7E7E7E"/>
                </a:solidFill>
                <a:latin typeface="Bell Centennial Address" pitchFamily="34" charset="0"/>
                <a:ea typeface="ＭＳ Ｐゴシック" pitchFamily="34" charset="-128"/>
              </a:rPr>
              <a:t>GRUPPO TELECOM ITALIA</a:t>
            </a:r>
          </a:p>
          <a:p>
            <a:pPr fontAlgn="base">
              <a:spcBef>
                <a:spcPct val="0"/>
              </a:spcBef>
            </a:pPr>
            <a:r>
              <a:rPr lang="it-IT" sz="1200" b="1" dirty="0" smtClean="0">
                <a:solidFill>
                  <a:srgbClr val="F31107"/>
                </a:solidFill>
                <a:latin typeface="Bell Centennial Address" pitchFamily="34" charset="0"/>
                <a:ea typeface="ＭＳ Ｐゴシック" pitchFamily="34" charset="-128"/>
              </a:rPr>
              <a:t>Il Piano Industriale 2014- 2016</a:t>
            </a:r>
            <a:endParaRPr kumimoji="1" lang="en-US" sz="1200" b="1" dirty="0" smtClean="0">
              <a:solidFill>
                <a:srgbClr val="F31107"/>
              </a:solidFill>
              <a:latin typeface="Bell Centennial Address" pitchFamily="34" charset="0"/>
              <a:ea typeface="ＭＳ Ｐゴシック" pitchFamily="34" charset="-128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800" dirty="0" smtClean="0">
                <a:solidFill>
                  <a:srgbClr val="969696"/>
                </a:solidFill>
                <a:latin typeface="Bell Centennial Address" pitchFamily="34" charset="0"/>
                <a:ea typeface="ＭＳ Ｐゴシック" pitchFamily="34" charset="-128"/>
              </a:rPr>
              <a:t>Roma, 6 febbraio 2014</a:t>
            </a:r>
            <a:endParaRPr lang="it-IT" sz="1200" dirty="0">
              <a:solidFill>
                <a:srgbClr val="FF0000"/>
              </a:solidFill>
              <a:latin typeface="Bell Centennial Address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325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6088" indent="11113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buChar char="–"/>
        <a:defRPr sz="1200">
          <a:solidFill>
            <a:schemeClr val="tx1"/>
          </a:solidFill>
          <a:latin typeface="+mn-lt"/>
          <a:cs typeface="+mn-cs"/>
        </a:defRPr>
      </a:lvl2pPr>
      <a:lvl3pPr marL="893763" indent="20638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buChar char="•"/>
        <a:defRPr sz="1000">
          <a:solidFill>
            <a:schemeClr val="tx1"/>
          </a:solidFill>
          <a:latin typeface="+mn-lt"/>
          <a:cs typeface="+mn-cs"/>
        </a:defRPr>
      </a:lvl3pPr>
      <a:lvl4pPr marL="1339850" indent="3175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buChar char="–"/>
        <a:defRPr sz="900">
          <a:solidFill>
            <a:schemeClr val="tx1"/>
          </a:solidFill>
          <a:latin typeface="+mn-lt"/>
          <a:cs typeface="+mn-cs"/>
        </a:defRPr>
      </a:lvl4pPr>
      <a:lvl5pPr marL="2071688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 sz="2000">
          <a:solidFill>
            <a:schemeClr val="tx1"/>
          </a:solidFill>
          <a:latin typeface="Franklin Gothic Book" pitchFamily="34" charset="0"/>
          <a:cs typeface="+mn-cs"/>
        </a:defRPr>
      </a:lvl5pPr>
      <a:lvl6pPr marL="25288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 sz="2000">
          <a:solidFill>
            <a:schemeClr val="tx1"/>
          </a:solidFill>
          <a:latin typeface="Franklin Gothic Book" pitchFamily="34" charset="0"/>
          <a:cs typeface="+mn-cs"/>
        </a:defRPr>
      </a:lvl6pPr>
      <a:lvl7pPr marL="29860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 sz="2000">
          <a:solidFill>
            <a:schemeClr val="tx1"/>
          </a:solidFill>
          <a:latin typeface="Franklin Gothic Book" pitchFamily="34" charset="0"/>
          <a:cs typeface="+mn-cs"/>
        </a:defRPr>
      </a:lvl7pPr>
      <a:lvl8pPr marL="34432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 sz="2000">
          <a:solidFill>
            <a:schemeClr val="tx1"/>
          </a:solidFill>
          <a:latin typeface="Franklin Gothic Book" pitchFamily="34" charset="0"/>
          <a:cs typeface="+mn-cs"/>
        </a:defRPr>
      </a:lvl8pPr>
      <a:lvl9pPr marL="39004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 sz="2000">
          <a:solidFill>
            <a:schemeClr val="tx1"/>
          </a:solidFill>
          <a:latin typeface="Franklin Gothic Book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2150"/>
            <a:ext cx="8229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40"/>
            <a:ext cx="8229600" cy="45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Innovazione tecnologica, un nuovo patto con i clienti e con gli stakeholders, soluzioni integrate rivolte ai mercati consumer e business, infrastrutture di rete avanzate, diffusione della banda larga fissa e mobile, integrazione di prodotti e tecnologie. Su queste basi, la nostra strategia industriale punta al rafforzamento nel mercato domestico. </a:t>
            </a:r>
          </a:p>
          <a:p>
            <a:pPr lvl="1"/>
            <a:r>
              <a:rPr lang="it-IT" smtClean="0"/>
              <a:t>Innovazione tecnologica, un nuovo patto con i clienti e con gli stakeholders, soluzioni integrate rivolte ai mercati consumer e business, infrastrutture di rete avanzate, diffusione della banda larga fissa e mobile, integrazione di prodotti e tecnologie. </a:t>
            </a:r>
          </a:p>
          <a:p>
            <a:pPr lvl="2"/>
            <a:r>
              <a:rPr lang="it-IT" smtClean="0"/>
              <a:t>Innovazione tecnologica, un nuovo patto con i clienti e con gli stakeholders, soluzioni integrate rivolte ai mercati consumer e business, infrastrutture di rete avanzate. </a:t>
            </a:r>
          </a:p>
          <a:p>
            <a:pPr lvl="3"/>
            <a:r>
              <a:rPr lang="it-IT" smtClean="0"/>
              <a:t>Innovazione tecnologica, un nuovo patto con i clienti e con gli stakeholders, soluzioni integrate rivolte ai mercati consumer e business, infrastrutture di rete avanzate, diffusione della banda larga fissa e mobile, integrazione di prodotti e tecnologie.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1" y="6381752"/>
            <a:ext cx="39608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Nome del Relatore, Nome Azienda/Struttura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381750"/>
            <a:ext cx="100806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F7CC71-C7A2-4823-B354-8648E4BF33FA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/>
          </a:p>
        </p:txBody>
      </p:sp>
      <p:grpSp>
        <p:nvGrpSpPr>
          <p:cNvPr id="3" name="Group 2"/>
          <p:cNvGrpSpPr/>
          <p:nvPr/>
        </p:nvGrpSpPr>
        <p:grpSpPr>
          <a:xfrm>
            <a:off x="323410" y="6378648"/>
            <a:ext cx="1341879" cy="392039"/>
            <a:chOff x="323410" y="6378648"/>
            <a:chExt cx="1341879" cy="392039"/>
          </a:xfrm>
        </p:grpSpPr>
        <p:pic>
          <p:nvPicPr>
            <p:cNvPr id="1031" name="Picture 10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502"/>
            <a:stretch/>
          </p:blipFill>
          <p:spPr bwMode="auto">
            <a:xfrm>
              <a:off x="395289" y="6645348"/>
              <a:ext cx="1270000" cy="125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323410" y="6378648"/>
              <a:ext cx="127000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ttangolo 1"/>
          <p:cNvSpPr>
            <a:spLocks noChangeArrowheads="1"/>
          </p:cNvSpPr>
          <p:nvPr userDrawn="1"/>
        </p:nvSpPr>
        <p:spPr bwMode="auto">
          <a:xfrm>
            <a:off x="242888" y="1588"/>
            <a:ext cx="4572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 smtClean="0">
                <a:solidFill>
                  <a:srgbClr val="969696"/>
                </a:solidFill>
                <a:latin typeface="Franklin Gothic Demi" panose="020B0703020102020204" pitchFamily="34" charset="0"/>
              </a:rPr>
              <a:t>TELECOM ITALIA INFORMATION TECHNOLOGY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b="0" dirty="0" smtClean="0">
                <a:solidFill>
                  <a:srgbClr val="F31107"/>
                </a:solidFill>
                <a:latin typeface="Franklin Gothic Demi" panose="020B0703020102020204" pitchFamily="34" charset="0"/>
              </a:rPr>
              <a:t> Incontro OO.SS. e RSU</a:t>
            </a:r>
            <a:br>
              <a:rPr lang="it-IT" b="0" dirty="0" smtClean="0">
                <a:solidFill>
                  <a:srgbClr val="F31107"/>
                </a:solidFill>
                <a:latin typeface="Franklin Gothic Demi" panose="020B0703020102020204" pitchFamily="34" charset="0"/>
              </a:rPr>
            </a:br>
            <a:r>
              <a:rPr lang="it-IT" b="0" dirty="0" smtClean="0">
                <a:solidFill>
                  <a:srgbClr val="7E7E7E"/>
                </a:solidFill>
                <a:latin typeface="Franklin Gothic Demi" panose="020B0703020102020204" pitchFamily="34" charset="0"/>
              </a:rPr>
              <a:t>Roma, 6 febbraio 2014</a:t>
            </a:r>
          </a:p>
        </p:txBody>
      </p:sp>
    </p:spTree>
    <p:extLst>
      <p:ext uri="{BB962C8B-B14F-4D97-AF65-F5344CB8AC3E}">
        <p14:creationId xmlns:p14="http://schemas.microsoft.com/office/powerpoint/2010/main" val="378260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6088" indent="11113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600">
          <a:solidFill>
            <a:schemeClr val="tx1"/>
          </a:solidFill>
          <a:latin typeface="+mn-lt"/>
          <a:cs typeface="+mn-cs"/>
        </a:defRPr>
      </a:lvl2pPr>
      <a:lvl3pPr marL="893763" indent="20638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400">
          <a:solidFill>
            <a:schemeClr val="tx1"/>
          </a:solidFill>
          <a:latin typeface="+mn-lt"/>
          <a:cs typeface="+mn-cs"/>
        </a:defRPr>
      </a:lvl3pPr>
      <a:lvl4pPr marL="1339850" indent="3175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200">
          <a:solidFill>
            <a:schemeClr val="tx1"/>
          </a:solidFill>
          <a:latin typeface="+mn-lt"/>
          <a:cs typeface="+mn-cs"/>
        </a:defRPr>
      </a:lvl4pPr>
      <a:lvl5pPr marL="2071688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5pPr>
      <a:lvl6pPr marL="25288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6pPr>
      <a:lvl7pPr marL="29860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7pPr>
      <a:lvl8pPr marL="34432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8pPr>
      <a:lvl9pPr marL="39004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43"/>
            <a:ext cx="82296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Innovazione tecnologica, un nuovo patto con i clienti e con gli </a:t>
            </a:r>
            <a:r>
              <a:rPr lang="it-IT" dirty="0" err="1" smtClean="0"/>
              <a:t>stakeholders</a:t>
            </a:r>
            <a:r>
              <a:rPr lang="it-IT" dirty="0" smtClean="0"/>
              <a:t>, soluzioni integrate rivolte ai mercati consumer e business, infrastrutture di rete avanzate, diffusione della banda larga fissa e mobile, integrazione di prodotti e tecnologie. Su queste basi, la nostra strategia industriale punta al rafforzamento nel mercato domestico. </a:t>
            </a:r>
          </a:p>
          <a:p>
            <a:pPr lvl="1"/>
            <a:r>
              <a:rPr lang="it-IT" dirty="0" smtClean="0"/>
              <a:t>Innovazione tecnologica, un nuovo patto con i clienti e con gli </a:t>
            </a:r>
            <a:r>
              <a:rPr lang="it-IT" dirty="0" err="1" smtClean="0"/>
              <a:t>stakeholders</a:t>
            </a:r>
            <a:r>
              <a:rPr lang="it-IT" dirty="0" smtClean="0"/>
              <a:t>, soluzioni integrate rivolte ai mercati consumer e business, infrastrutture di rete avanzate, diffusione della banda larga fissa e mobile, integrazione di prodotti e tecnologie. </a:t>
            </a:r>
          </a:p>
          <a:p>
            <a:pPr lvl="2"/>
            <a:r>
              <a:rPr lang="it-IT" dirty="0" smtClean="0"/>
              <a:t>Innovazione tecnologica, un nuovo patto con i clienti e con gli </a:t>
            </a:r>
            <a:r>
              <a:rPr lang="it-IT" dirty="0" err="1" smtClean="0"/>
              <a:t>stakeholders</a:t>
            </a:r>
            <a:r>
              <a:rPr lang="it-IT" dirty="0" smtClean="0"/>
              <a:t>, soluzioni integrate rivolte ai mercati consumer e business, infrastrutture di rete avanzate. </a:t>
            </a:r>
          </a:p>
          <a:p>
            <a:pPr lvl="3"/>
            <a:r>
              <a:rPr lang="it-IT" dirty="0" smtClean="0"/>
              <a:t>Innovazione tecnologica, un nuovo patto con i clienti e con gli </a:t>
            </a:r>
            <a:r>
              <a:rPr lang="it-IT" dirty="0" err="1" smtClean="0"/>
              <a:t>stakeholders</a:t>
            </a:r>
            <a:r>
              <a:rPr lang="it-IT" dirty="0" smtClean="0"/>
              <a:t>, soluzioni integrate rivolte ai mercati consumer e business, infrastrutture di rete avanzate.</a:t>
            </a:r>
          </a:p>
        </p:txBody>
      </p:sp>
      <p:sp>
        <p:nvSpPr>
          <p:cNvPr id="12083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6575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5" name="Segnaposto numero diapositiva 4"/>
          <p:cNvSpPr txBox="1">
            <a:spLocks noGrp="1"/>
          </p:cNvSpPr>
          <p:nvPr/>
        </p:nvSpPr>
        <p:spPr bwMode="auto">
          <a:xfrm>
            <a:off x="7667625" y="6381750"/>
            <a:ext cx="1008063" cy="331788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 sz="16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1600" b="1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1600" b="1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1600" b="1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1600" b="1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C8AFE79-AEC8-4B60-8A0F-D5307A3B75CF}" type="slidenum">
              <a:rPr kumimoji="0" lang="it-IT" sz="1000" b="0" smtClean="0">
                <a:solidFill>
                  <a:srgbClr val="7E7E7E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kumimoji="0" lang="it-IT" sz="1000" b="0" dirty="0" smtClean="0">
              <a:solidFill>
                <a:srgbClr val="7E7E7E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11182" y="49214"/>
            <a:ext cx="33829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F31107"/>
              </a:buClr>
              <a:buFont typeface="Webdings" pitchFamily="18" charset="2"/>
              <a:buNone/>
              <a:defRPr/>
            </a:pPr>
            <a:r>
              <a:rPr kumimoji="1" lang="it-IT" sz="1000" dirty="0" smtClean="0">
                <a:solidFill>
                  <a:srgbClr val="F31107"/>
                </a:solidFill>
                <a:latin typeface="Franklin Gothic Demi" pitchFamily="34" charset="0"/>
              </a:rPr>
              <a:t>Telecom Italia Information Technology S.r.l.</a:t>
            </a:r>
            <a:endParaRPr kumimoji="1" lang="it-IT" sz="1000" dirty="0">
              <a:solidFill>
                <a:srgbClr val="F31107"/>
              </a:solidFill>
              <a:latin typeface="Franklin Gothic Dem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F31107"/>
              </a:buClr>
              <a:buFont typeface="Webdings" pitchFamily="18" charset="2"/>
              <a:buNone/>
              <a:defRPr/>
            </a:pPr>
            <a:r>
              <a:rPr kumimoji="1" lang="it-IT" sz="1000" dirty="0" smtClean="0">
                <a:solidFill>
                  <a:srgbClr val="808080"/>
                </a:solidFill>
                <a:latin typeface="Franklin Gothic Demi" pitchFamily="34" charset="0"/>
              </a:rPr>
              <a:t>Roma, xx marzo 2014</a:t>
            </a:r>
            <a:endParaRPr kumimoji="1" lang="it-IT" sz="1000" dirty="0">
              <a:solidFill>
                <a:srgbClr val="808080"/>
              </a:solidFill>
              <a:latin typeface="Franklin Gothic Demi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964369" y="61913"/>
            <a:ext cx="1963999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800">
                <a:solidFill>
                  <a:srgbClr val="000000"/>
                </a:solidFill>
                <a:latin typeface="Franklin Gothic Book" pitchFamily="34" charset="0"/>
              </a:rPr>
              <a:t>TELECOM ITALIA – CONFIDENZIALE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4176" y="6424615"/>
            <a:ext cx="93662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119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Arial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Arial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Arial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Arial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tx2"/>
        </a:buClr>
        <a:buSzPct val="50000"/>
        <a:buFont typeface="Arial" charset="0"/>
        <a:buChar char="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tx2"/>
        </a:buClr>
        <a:buSzPct val="50000"/>
        <a:buFont typeface="Arial" charset="0"/>
        <a:buChar char="►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tx2"/>
        </a:buClr>
        <a:buSzPct val="50000"/>
        <a:buFont typeface="Arial" charset="0"/>
        <a:buChar char="►"/>
        <a:defRPr sz="1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tx2"/>
        </a:buClr>
        <a:buSzPct val="50000"/>
        <a:buFont typeface="Arial" charset="0"/>
        <a:buChar char="►"/>
        <a:defRPr sz="1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Arial" charset="0"/>
        <a:buChar char="►"/>
        <a:defRPr sz="2000">
          <a:solidFill>
            <a:schemeClr val="tx1"/>
          </a:solidFill>
          <a:latin typeface="Franklin Gothic Book" pitchFamily="34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Arial" charset="0"/>
        <a:buChar char="►"/>
        <a:defRPr sz="2000">
          <a:solidFill>
            <a:schemeClr val="tx1"/>
          </a:solidFill>
          <a:latin typeface="Franklin Gothic Book" pitchFamily="34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Arial" charset="0"/>
        <a:buChar char="►"/>
        <a:defRPr sz="2000">
          <a:solidFill>
            <a:schemeClr val="tx1"/>
          </a:solidFill>
          <a:latin typeface="Franklin Gothic Book" pitchFamily="34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Arial" charset="0"/>
        <a:buChar char="►"/>
        <a:defRPr sz="2000">
          <a:solidFill>
            <a:schemeClr val="tx1"/>
          </a:solidFill>
          <a:latin typeface="Franklin Gothic Book" pitchFamily="34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Arial" charset="0"/>
        <a:buChar char="►"/>
        <a:defRPr sz="2000">
          <a:solidFill>
            <a:schemeClr val="tx1"/>
          </a:solidFill>
          <a:latin typeface="Franklin Gothic Book" pitchFamily="34" charset="0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2150"/>
            <a:ext cx="8229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40"/>
            <a:ext cx="8229600" cy="45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Innovazione tecnologica, un nuovo patto con i clienti e con gli stakeholders, soluzioni integrate rivolte ai mercati consumer e business, infrastrutture di rete avanzate, diffusione della banda larga fissa e mobile, integrazione di prodotti e tecnologie. Su queste basi, la nostra strategia industriale punta al rafforzamento nel mercato domestico. </a:t>
            </a:r>
          </a:p>
          <a:p>
            <a:pPr lvl="1"/>
            <a:r>
              <a:rPr lang="it-IT" smtClean="0"/>
              <a:t>Innovazione tecnologica, un nuovo patto con i clienti e con gli stakeholders, soluzioni integrate rivolte ai mercati consumer e business, infrastrutture di rete avanzate, diffusione della banda larga fissa e mobile, integrazione di prodotti e tecnologie. </a:t>
            </a:r>
          </a:p>
          <a:p>
            <a:pPr lvl="2"/>
            <a:r>
              <a:rPr lang="it-IT" smtClean="0"/>
              <a:t>Innovazione tecnologica, un nuovo patto con i clienti e con gli stakeholders, soluzioni integrate rivolte ai mercati consumer e business, infrastrutture di rete avanzate. </a:t>
            </a:r>
          </a:p>
          <a:p>
            <a:pPr lvl="3"/>
            <a:r>
              <a:rPr lang="it-IT" smtClean="0"/>
              <a:t>Innovazione tecnologica, un nuovo patto con i clienti e con gli stakeholders, soluzioni integrate rivolte ai mercati consumer e business, infrastrutture di rete avanzate, diffusione della banda larga fissa e mobile, integrazione di prodotti e tecnologie.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1" y="6381752"/>
            <a:ext cx="39608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Nome del Relatore, Nome Azienda/Struttura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381750"/>
            <a:ext cx="100806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F7CC71-C7A2-4823-B354-8648E4BF33FA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/>
          </a:p>
        </p:txBody>
      </p:sp>
      <p:grpSp>
        <p:nvGrpSpPr>
          <p:cNvPr id="3" name="Group 2"/>
          <p:cNvGrpSpPr/>
          <p:nvPr/>
        </p:nvGrpSpPr>
        <p:grpSpPr>
          <a:xfrm>
            <a:off x="323410" y="6378648"/>
            <a:ext cx="1341879" cy="392039"/>
            <a:chOff x="323410" y="6378648"/>
            <a:chExt cx="1341879" cy="392039"/>
          </a:xfrm>
        </p:grpSpPr>
        <p:pic>
          <p:nvPicPr>
            <p:cNvPr id="1031" name="Picture 10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502"/>
            <a:stretch/>
          </p:blipFill>
          <p:spPr bwMode="auto">
            <a:xfrm>
              <a:off x="395289" y="6645348"/>
              <a:ext cx="1270000" cy="125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323410" y="6378648"/>
              <a:ext cx="127000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ttangolo 1"/>
          <p:cNvSpPr>
            <a:spLocks noChangeArrowheads="1"/>
          </p:cNvSpPr>
          <p:nvPr userDrawn="1"/>
        </p:nvSpPr>
        <p:spPr bwMode="auto">
          <a:xfrm>
            <a:off x="242888" y="1588"/>
            <a:ext cx="4572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 smtClean="0">
                <a:solidFill>
                  <a:srgbClr val="969696"/>
                </a:solidFill>
                <a:latin typeface="Franklin Gothic Demi" panose="020B0703020102020204" pitchFamily="34" charset="0"/>
              </a:rPr>
              <a:t>TELECOM ITALIA INFORMATION TECHNOLOGY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b="0" dirty="0" smtClean="0">
                <a:solidFill>
                  <a:srgbClr val="F31107"/>
                </a:solidFill>
                <a:latin typeface="Franklin Gothic Demi" panose="020B0703020102020204" pitchFamily="34" charset="0"/>
              </a:rPr>
              <a:t> Incontro OO.SS. e RSU</a:t>
            </a:r>
            <a:br>
              <a:rPr lang="it-IT" b="0" dirty="0" smtClean="0">
                <a:solidFill>
                  <a:srgbClr val="F31107"/>
                </a:solidFill>
                <a:latin typeface="Franklin Gothic Demi" panose="020B0703020102020204" pitchFamily="34" charset="0"/>
              </a:rPr>
            </a:br>
            <a:r>
              <a:rPr lang="it-IT" b="0" dirty="0" smtClean="0">
                <a:solidFill>
                  <a:srgbClr val="7E7E7E"/>
                </a:solidFill>
                <a:latin typeface="Franklin Gothic Demi" panose="020B0703020102020204" pitchFamily="34" charset="0"/>
              </a:rPr>
              <a:t>Roma, 6 febbraio 2014</a:t>
            </a:r>
          </a:p>
        </p:txBody>
      </p:sp>
    </p:spTree>
    <p:extLst>
      <p:ext uri="{BB962C8B-B14F-4D97-AF65-F5344CB8AC3E}">
        <p14:creationId xmlns:p14="http://schemas.microsoft.com/office/powerpoint/2010/main" val="226681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825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6088" indent="11113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600">
          <a:solidFill>
            <a:schemeClr val="tx1"/>
          </a:solidFill>
          <a:latin typeface="+mn-lt"/>
          <a:cs typeface="+mn-cs"/>
        </a:defRPr>
      </a:lvl2pPr>
      <a:lvl3pPr marL="893763" indent="20638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400">
          <a:solidFill>
            <a:schemeClr val="tx1"/>
          </a:solidFill>
          <a:latin typeface="+mn-lt"/>
          <a:cs typeface="+mn-cs"/>
        </a:defRPr>
      </a:lvl3pPr>
      <a:lvl4pPr marL="1339850" indent="3175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200">
          <a:solidFill>
            <a:schemeClr val="tx1"/>
          </a:solidFill>
          <a:latin typeface="+mn-lt"/>
          <a:cs typeface="+mn-cs"/>
        </a:defRPr>
      </a:lvl4pPr>
      <a:lvl5pPr marL="2071688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5pPr>
      <a:lvl6pPr marL="25288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6pPr>
      <a:lvl7pPr marL="29860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7pPr>
      <a:lvl8pPr marL="34432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8pPr>
      <a:lvl9pPr marL="39004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2150"/>
            <a:ext cx="8229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40"/>
            <a:ext cx="8229600" cy="45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Innovazione tecnologica, un nuovo patto con i clienti e con gli stakeholders, soluzioni integrate rivolte ai mercati consumer e business, infrastrutture di rete avanzate, diffusione della banda larga fissa e mobile, integrazione di prodotti e tecnologie. Su queste basi, la nostra strategia industriale punta al rafforzamento nel mercato domestico. </a:t>
            </a:r>
          </a:p>
          <a:p>
            <a:pPr lvl="1"/>
            <a:r>
              <a:rPr lang="it-IT" smtClean="0"/>
              <a:t>Innovazione tecnologica, un nuovo patto con i clienti e con gli stakeholders, soluzioni integrate rivolte ai mercati consumer e business, infrastrutture di rete avanzate, diffusione della banda larga fissa e mobile, integrazione di prodotti e tecnologie. </a:t>
            </a:r>
          </a:p>
          <a:p>
            <a:pPr lvl="2"/>
            <a:r>
              <a:rPr lang="it-IT" smtClean="0"/>
              <a:t>Innovazione tecnologica, un nuovo patto con i clienti e con gli stakeholders, soluzioni integrate rivolte ai mercati consumer e business, infrastrutture di rete avanzate. </a:t>
            </a:r>
          </a:p>
          <a:p>
            <a:pPr lvl="3"/>
            <a:r>
              <a:rPr lang="it-IT" smtClean="0"/>
              <a:t>Innovazione tecnologica, un nuovo patto con i clienti e con gli stakeholders, soluzioni integrate rivolte ai mercati consumer e business, infrastrutture di rete avanzate, diffusione della banda larga fissa e mobile, integrazione di prodotti e tecnologie.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1" y="6381752"/>
            <a:ext cx="39608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Nome del Relatore, Nome Azienda/Struttura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381750"/>
            <a:ext cx="100806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F7CC71-C7A2-4823-B354-8648E4BF33FA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/>
          </a:p>
        </p:txBody>
      </p:sp>
      <p:grpSp>
        <p:nvGrpSpPr>
          <p:cNvPr id="3" name="Group 2"/>
          <p:cNvGrpSpPr/>
          <p:nvPr/>
        </p:nvGrpSpPr>
        <p:grpSpPr>
          <a:xfrm>
            <a:off x="323410" y="6378648"/>
            <a:ext cx="1341879" cy="392039"/>
            <a:chOff x="323410" y="6378648"/>
            <a:chExt cx="1341879" cy="392039"/>
          </a:xfrm>
        </p:grpSpPr>
        <p:pic>
          <p:nvPicPr>
            <p:cNvPr id="1031" name="Picture 10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502"/>
            <a:stretch/>
          </p:blipFill>
          <p:spPr bwMode="auto">
            <a:xfrm>
              <a:off x="395289" y="6645348"/>
              <a:ext cx="1270000" cy="125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323410" y="6378648"/>
              <a:ext cx="127000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216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6088" indent="11113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600">
          <a:solidFill>
            <a:schemeClr val="tx1"/>
          </a:solidFill>
          <a:latin typeface="+mn-lt"/>
          <a:cs typeface="+mn-cs"/>
        </a:defRPr>
      </a:lvl2pPr>
      <a:lvl3pPr marL="893763" indent="20638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400">
          <a:solidFill>
            <a:schemeClr val="tx1"/>
          </a:solidFill>
          <a:latin typeface="+mn-lt"/>
          <a:cs typeface="+mn-cs"/>
        </a:defRPr>
      </a:lvl3pPr>
      <a:lvl4pPr marL="1339850" indent="3175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200">
          <a:solidFill>
            <a:schemeClr val="tx1"/>
          </a:solidFill>
          <a:latin typeface="+mn-lt"/>
          <a:cs typeface="+mn-cs"/>
        </a:defRPr>
      </a:lvl4pPr>
      <a:lvl5pPr marL="2071688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5pPr>
      <a:lvl6pPr marL="25288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6pPr>
      <a:lvl7pPr marL="29860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7pPr>
      <a:lvl8pPr marL="34432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8pPr>
      <a:lvl9pPr marL="39004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2150"/>
            <a:ext cx="8229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40"/>
            <a:ext cx="8229600" cy="45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Innovazione tecnologica, un nuovo patto con i clienti e con gli stakeholders, soluzioni integrate rivolte ai mercati consumer e business, infrastrutture di rete avanzate, diffusione della banda larga fissa e mobile, integrazione di prodotti e tecnologie. Su queste basi, la nostra strategia industriale punta al rafforzamento nel mercato domestico. </a:t>
            </a:r>
          </a:p>
          <a:p>
            <a:pPr lvl="1"/>
            <a:r>
              <a:rPr lang="it-IT" smtClean="0"/>
              <a:t>Innovazione tecnologica, un nuovo patto con i clienti e con gli stakeholders, soluzioni integrate rivolte ai mercati consumer e business, infrastrutture di rete avanzate, diffusione della banda larga fissa e mobile, integrazione di prodotti e tecnologie. </a:t>
            </a:r>
          </a:p>
          <a:p>
            <a:pPr lvl="2"/>
            <a:r>
              <a:rPr lang="it-IT" smtClean="0"/>
              <a:t>Innovazione tecnologica, un nuovo patto con i clienti e con gli stakeholders, soluzioni integrate rivolte ai mercati consumer e business, infrastrutture di rete avanzate. </a:t>
            </a:r>
          </a:p>
          <a:p>
            <a:pPr lvl="3"/>
            <a:r>
              <a:rPr lang="it-IT" smtClean="0"/>
              <a:t>Innovazione tecnologica, un nuovo patto con i clienti e con gli stakeholders, soluzioni integrate rivolte ai mercati consumer e business, infrastrutture di rete avanzate, diffusione della banda larga fissa e mobile, integrazione di prodotti e tecnologie.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1" y="6381752"/>
            <a:ext cx="39608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Nome del Relatore, Nome Azienda/Struttura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381750"/>
            <a:ext cx="100806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F7CC71-C7A2-4823-B354-8648E4BF33FA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/>
          </a:p>
        </p:txBody>
      </p:sp>
      <p:grpSp>
        <p:nvGrpSpPr>
          <p:cNvPr id="3" name="Group 2"/>
          <p:cNvGrpSpPr/>
          <p:nvPr/>
        </p:nvGrpSpPr>
        <p:grpSpPr>
          <a:xfrm>
            <a:off x="323410" y="6378648"/>
            <a:ext cx="1341879" cy="392039"/>
            <a:chOff x="323410" y="6378648"/>
            <a:chExt cx="1341879" cy="392039"/>
          </a:xfrm>
        </p:grpSpPr>
        <p:pic>
          <p:nvPicPr>
            <p:cNvPr id="1031" name="Picture 10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502"/>
            <a:stretch/>
          </p:blipFill>
          <p:spPr bwMode="auto">
            <a:xfrm>
              <a:off x="395289" y="6645348"/>
              <a:ext cx="1270000" cy="125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323410" y="6378648"/>
              <a:ext cx="127000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690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6088" indent="11113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600">
          <a:solidFill>
            <a:schemeClr val="tx1"/>
          </a:solidFill>
          <a:latin typeface="+mn-lt"/>
          <a:cs typeface="+mn-cs"/>
        </a:defRPr>
      </a:lvl2pPr>
      <a:lvl3pPr marL="893763" indent="20638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400">
          <a:solidFill>
            <a:schemeClr val="tx1"/>
          </a:solidFill>
          <a:latin typeface="+mn-lt"/>
          <a:cs typeface="+mn-cs"/>
        </a:defRPr>
      </a:lvl3pPr>
      <a:lvl4pPr marL="1339850" indent="3175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200">
          <a:solidFill>
            <a:schemeClr val="tx1"/>
          </a:solidFill>
          <a:latin typeface="+mn-lt"/>
          <a:cs typeface="+mn-cs"/>
        </a:defRPr>
      </a:lvl4pPr>
      <a:lvl5pPr marL="2071688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5pPr>
      <a:lvl6pPr marL="25288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6pPr>
      <a:lvl7pPr marL="29860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7pPr>
      <a:lvl8pPr marL="34432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8pPr>
      <a:lvl9pPr marL="39004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2150"/>
            <a:ext cx="8229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40"/>
            <a:ext cx="8229600" cy="45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Innovazione tecnologica, un nuovo patto con i clienti e con gli stakeholders, soluzioni integrate rivolte ai mercati consumer e business, infrastrutture di rete avanzate, diffusione della banda larga fissa e mobile, integrazione di prodotti e tecnologie. Su queste basi, la nostra strategia industriale punta al rafforzamento nel mercato domestico. </a:t>
            </a:r>
          </a:p>
          <a:p>
            <a:pPr lvl="1"/>
            <a:r>
              <a:rPr lang="it-IT" smtClean="0"/>
              <a:t>Innovazione tecnologica, un nuovo patto con i clienti e con gli stakeholders, soluzioni integrate rivolte ai mercati consumer e business, infrastrutture di rete avanzate, diffusione della banda larga fissa e mobile, integrazione di prodotti e tecnologie. </a:t>
            </a:r>
          </a:p>
          <a:p>
            <a:pPr lvl="2"/>
            <a:r>
              <a:rPr lang="it-IT" smtClean="0"/>
              <a:t>Innovazione tecnologica, un nuovo patto con i clienti e con gli stakeholders, soluzioni integrate rivolte ai mercati consumer e business, infrastrutture di rete avanzate. </a:t>
            </a:r>
          </a:p>
          <a:p>
            <a:pPr lvl="3"/>
            <a:r>
              <a:rPr lang="it-IT" smtClean="0"/>
              <a:t>Innovazione tecnologica, un nuovo patto con i clienti e con gli stakeholders, soluzioni integrate rivolte ai mercati consumer e business, infrastrutture di rete avanzate, diffusione della banda larga fissa e mobile, integrazione di prodotti e tecnologie.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1" y="6381752"/>
            <a:ext cx="39608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Nome del Relatore, Nome Azienda/Struttura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381750"/>
            <a:ext cx="100806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F7CC71-C7A2-4823-B354-8648E4BF33FA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/>
          </a:p>
        </p:txBody>
      </p:sp>
      <p:grpSp>
        <p:nvGrpSpPr>
          <p:cNvPr id="3" name="Group 2"/>
          <p:cNvGrpSpPr/>
          <p:nvPr/>
        </p:nvGrpSpPr>
        <p:grpSpPr>
          <a:xfrm>
            <a:off x="323410" y="6378648"/>
            <a:ext cx="1341879" cy="392039"/>
            <a:chOff x="323410" y="6378648"/>
            <a:chExt cx="1341879" cy="392039"/>
          </a:xfrm>
        </p:grpSpPr>
        <p:pic>
          <p:nvPicPr>
            <p:cNvPr id="1031" name="Picture 10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502"/>
            <a:stretch/>
          </p:blipFill>
          <p:spPr bwMode="auto">
            <a:xfrm>
              <a:off x="395289" y="6645348"/>
              <a:ext cx="1270000" cy="125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323410" y="6378648"/>
              <a:ext cx="127000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ttangolo 1"/>
          <p:cNvSpPr>
            <a:spLocks noChangeArrowheads="1"/>
          </p:cNvSpPr>
          <p:nvPr userDrawn="1"/>
        </p:nvSpPr>
        <p:spPr bwMode="auto">
          <a:xfrm>
            <a:off x="242888" y="1588"/>
            <a:ext cx="4572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 smtClean="0">
                <a:solidFill>
                  <a:srgbClr val="969696"/>
                </a:solidFill>
                <a:latin typeface="Franklin Gothic Demi" panose="020B0703020102020204" pitchFamily="34" charset="0"/>
              </a:rPr>
              <a:t>TELECOM ITALIA INFORMATION TECHNOLOGY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b="0" dirty="0" smtClean="0">
                <a:solidFill>
                  <a:srgbClr val="F31107"/>
                </a:solidFill>
                <a:latin typeface="Franklin Gothic Demi" panose="020B0703020102020204" pitchFamily="34" charset="0"/>
              </a:rPr>
              <a:t> Incontro OO.SS. e RSU</a:t>
            </a:r>
            <a:br>
              <a:rPr lang="it-IT" b="0" dirty="0" smtClean="0">
                <a:solidFill>
                  <a:srgbClr val="F31107"/>
                </a:solidFill>
                <a:latin typeface="Franklin Gothic Demi" panose="020B0703020102020204" pitchFamily="34" charset="0"/>
              </a:rPr>
            </a:br>
            <a:r>
              <a:rPr lang="it-IT" b="0" dirty="0" smtClean="0">
                <a:solidFill>
                  <a:srgbClr val="7E7E7E"/>
                </a:solidFill>
                <a:latin typeface="Franklin Gothic Demi" panose="020B0703020102020204" pitchFamily="34" charset="0"/>
              </a:rPr>
              <a:t>Roma, 6 febbraio 2014</a:t>
            </a:r>
          </a:p>
        </p:txBody>
      </p:sp>
    </p:spTree>
    <p:extLst>
      <p:ext uri="{BB962C8B-B14F-4D97-AF65-F5344CB8AC3E}">
        <p14:creationId xmlns:p14="http://schemas.microsoft.com/office/powerpoint/2010/main" val="244100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6088" indent="11113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600">
          <a:solidFill>
            <a:schemeClr val="tx1"/>
          </a:solidFill>
          <a:latin typeface="+mn-lt"/>
          <a:cs typeface="+mn-cs"/>
        </a:defRPr>
      </a:lvl2pPr>
      <a:lvl3pPr marL="893763" indent="20638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400">
          <a:solidFill>
            <a:schemeClr val="tx1"/>
          </a:solidFill>
          <a:latin typeface="+mn-lt"/>
          <a:cs typeface="+mn-cs"/>
        </a:defRPr>
      </a:lvl3pPr>
      <a:lvl4pPr marL="1339850" indent="3175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200">
          <a:solidFill>
            <a:schemeClr val="tx1"/>
          </a:solidFill>
          <a:latin typeface="+mn-lt"/>
          <a:cs typeface="+mn-cs"/>
        </a:defRPr>
      </a:lvl4pPr>
      <a:lvl5pPr marL="2071688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5pPr>
      <a:lvl6pPr marL="25288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6pPr>
      <a:lvl7pPr marL="29860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7pPr>
      <a:lvl8pPr marL="34432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8pPr>
      <a:lvl9pPr marL="39004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01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0" name="think-cell Slide" r:id="rId23" imgW="360" imgH="360" progId="TCLayout.ActiveDocument.1">
                  <p:embed/>
                </p:oleObj>
              </mc:Choice>
              <mc:Fallback>
                <p:oleObj name="think-cell Slide" r:id="rId2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00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21207" r="15497" b="17603"/>
          <a:stretch>
            <a:fillRect/>
          </a:stretch>
        </p:blipFill>
        <p:spPr bwMode="auto">
          <a:xfrm>
            <a:off x="0" y="1"/>
            <a:ext cx="91488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" name="McK 2. Slide Title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121489" y="234864"/>
            <a:ext cx="8794113" cy="3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029" name="McK 1. On-page tracker" hidden="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1488" y="27537"/>
            <a:ext cx="745127" cy="21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>
                <a:solidFill>
                  <a:srgbClr val="808080"/>
                </a:solidFill>
                <a:cs typeface="Arial" pitchFamily="34" charset="0"/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21489" y="581489"/>
            <a:ext cx="3730492" cy="21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smtClean="0">
                <a:solidFill>
                  <a:srgbClr val="808080"/>
                </a:solidFill>
                <a:latin typeface="Franklin Gothic Medium" pitchFamily="34" charset="0"/>
                <a:cs typeface="Arial" pitchFamily="34" charset="0"/>
              </a:rPr>
              <a:t>Unit of measure</a:t>
            </a:r>
          </a:p>
        </p:txBody>
      </p:sp>
      <p:grpSp>
        <p:nvGrpSpPr>
          <p:cNvPr id="1031" name="McK Slide Elements"/>
          <p:cNvGrpSpPr>
            <a:grpSpLocks/>
          </p:cNvGrpSpPr>
          <p:nvPr/>
        </p:nvGrpSpPr>
        <p:grpSpPr bwMode="auto">
          <a:xfrm>
            <a:off x="121489" y="6088621"/>
            <a:ext cx="8722840" cy="434092"/>
            <a:chOff x="75" y="3759"/>
            <a:chExt cx="5385" cy="268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759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000" smtClean="0">
                  <a:solidFill>
                    <a:srgbClr val="000000"/>
                  </a:solidFill>
                  <a:latin typeface="Franklin Gothic Medium" pitchFamily="34" charset="0"/>
                  <a:cs typeface="Arial" pitchFamily="34" charset="0"/>
                </a:rPr>
                <a:t>1 Nota</a:t>
              </a:r>
            </a:p>
          </p:txBody>
        </p:sp>
        <p:sp>
          <p:nvSpPr>
            <p:cNvPr id="1041" name="McK 5. Source" hidden="1"/>
            <p:cNvSpPr>
              <a:spLocks noChangeArrowheads="1"/>
            </p:cNvSpPr>
            <p:nvPr userDrawn="1"/>
          </p:nvSpPr>
          <p:spPr bwMode="auto">
            <a:xfrm>
              <a:off x="75" y="3931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515073" indent="-515073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524791" algn="l"/>
                </a:tabLst>
              </a:pPr>
              <a:r>
                <a:rPr lang="it-IT" sz="1000">
                  <a:solidFill>
                    <a:srgbClr val="000000"/>
                  </a:solidFill>
                  <a:cs typeface="Arial" pitchFamily="34" charset="0"/>
                </a:rPr>
                <a:t>FONTE: Fonte</a:t>
              </a:r>
            </a:p>
          </p:txBody>
        </p:sp>
      </p:grpSp>
      <p:grpSp>
        <p:nvGrpSpPr>
          <p:cNvPr id="2" name="ACET" hidden="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038" name="AutoShape 249" hidden="1"/>
            <p:cNvCxnSpPr>
              <a:cxnSpLocks noChangeShapeType="1"/>
              <a:stCxn id="1039" idx="4"/>
              <a:endCxn id="1039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39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600" b="1">
                  <a:solidFill>
                    <a:srgbClr val="000000"/>
                  </a:solidFill>
                  <a:cs typeface="Arial" pitchFamily="34" charset="0"/>
                </a:rPr>
                <a:t>Titolo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600">
                  <a:solidFill>
                    <a:srgbClr val="808080"/>
                  </a:solidFill>
                  <a:cs typeface="Arial" pitchFamily="34" charset="0"/>
                </a:rPr>
                <a:t>Unit of measure</a:t>
              </a:r>
            </a:p>
          </p:txBody>
        </p:sp>
      </p:grpSp>
      <p:sp>
        <p:nvSpPr>
          <p:cNvPr id="1033" name="Rectangle 286"/>
          <p:cNvSpPr>
            <a:spLocks noGrp="1" noChangeArrowheads="1"/>
          </p:cNvSpPr>
          <p:nvPr>
            <p:ph type="body" idx="1"/>
            <p:custDataLst>
              <p:tags r:id="rId20"/>
            </p:custDataLst>
          </p:nvPr>
        </p:nvSpPr>
        <p:spPr bwMode="auto">
          <a:xfrm>
            <a:off x="1482155" y="1990667"/>
            <a:ext cx="4389768" cy="124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034" name="doc id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24660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6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9" name="pg num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8141" y="6626377"/>
            <a:ext cx="1904932" cy="18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F6F209-4386-4EDF-A48F-E08968803241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/>
          </a:p>
        </p:txBody>
      </p:sp>
      <p:sp>
        <p:nvSpPr>
          <p:cNvPr id="1036" name="Line 306"/>
          <p:cNvSpPr>
            <a:spLocks noChangeShapeType="1"/>
          </p:cNvSpPr>
          <p:nvPr/>
        </p:nvSpPr>
        <p:spPr bwMode="auto">
          <a:xfrm>
            <a:off x="0" y="657778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500" tIns="47750" rIns="95500" bIns="4775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7" name="Picture 308" descr="ee5bf762fa97bb42c5e3b9984be532c7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5075" y="6618278"/>
            <a:ext cx="980004" cy="2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25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defTabSz="913526" rtl="0" eaLnBrk="0" fontAlgn="base" hangingPunct="0">
        <a:spcBef>
          <a:spcPct val="0"/>
        </a:spcBef>
        <a:spcAft>
          <a:spcPct val="0"/>
        </a:spcAft>
        <a:defRPr sz="2300">
          <a:solidFill>
            <a:srgbClr val="F31107"/>
          </a:solidFill>
          <a:latin typeface="+mj-lt"/>
          <a:ea typeface="+mj-ea"/>
          <a:cs typeface="+mj-cs"/>
        </a:defRPr>
      </a:lvl1pPr>
      <a:lvl2pPr algn="l" defTabSz="913526" rtl="0" eaLnBrk="0" fontAlgn="base" hangingPunct="0">
        <a:spcBef>
          <a:spcPct val="0"/>
        </a:spcBef>
        <a:spcAft>
          <a:spcPct val="0"/>
        </a:spcAft>
        <a:defRPr sz="2300">
          <a:solidFill>
            <a:srgbClr val="F31107"/>
          </a:solidFill>
          <a:latin typeface="Franklin Gothic Medium" pitchFamily="34" charset="0"/>
        </a:defRPr>
      </a:lvl2pPr>
      <a:lvl3pPr algn="l" defTabSz="913526" rtl="0" eaLnBrk="0" fontAlgn="base" hangingPunct="0">
        <a:spcBef>
          <a:spcPct val="0"/>
        </a:spcBef>
        <a:spcAft>
          <a:spcPct val="0"/>
        </a:spcAft>
        <a:defRPr sz="2300">
          <a:solidFill>
            <a:srgbClr val="F31107"/>
          </a:solidFill>
          <a:latin typeface="Franklin Gothic Medium" pitchFamily="34" charset="0"/>
        </a:defRPr>
      </a:lvl3pPr>
      <a:lvl4pPr algn="l" defTabSz="913526" rtl="0" eaLnBrk="0" fontAlgn="base" hangingPunct="0">
        <a:spcBef>
          <a:spcPct val="0"/>
        </a:spcBef>
        <a:spcAft>
          <a:spcPct val="0"/>
        </a:spcAft>
        <a:defRPr sz="2300">
          <a:solidFill>
            <a:srgbClr val="F31107"/>
          </a:solidFill>
          <a:latin typeface="Franklin Gothic Medium" pitchFamily="34" charset="0"/>
        </a:defRPr>
      </a:lvl4pPr>
      <a:lvl5pPr algn="l" defTabSz="913526" rtl="0" eaLnBrk="0" fontAlgn="base" hangingPunct="0">
        <a:spcBef>
          <a:spcPct val="0"/>
        </a:spcBef>
        <a:spcAft>
          <a:spcPct val="0"/>
        </a:spcAft>
        <a:defRPr sz="2300">
          <a:solidFill>
            <a:srgbClr val="F31107"/>
          </a:solidFill>
          <a:latin typeface="Franklin Gothic Medium" pitchFamily="34" charset="0"/>
        </a:defRPr>
      </a:lvl5pPr>
      <a:lvl6pPr marL="466481" algn="l" defTabSz="913526" rtl="0" fontAlgn="base">
        <a:spcBef>
          <a:spcPct val="0"/>
        </a:spcBef>
        <a:spcAft>
          <a:spcPct val="0"/>
        </a:spcAft>
        <a:defRPr sz="2300">
          <a:solidFill>
            <a:srgbClr val="F31107"/>
          </a:solidFill>
          <a:latin typeface="Franklin Gothic Medium" pitchFamily="34" charset="0"/>
        </a:defRPr>
      </a:lvl6pPr>
      <a:lvl7pPr marL="932962" algn="l" defTabSz="913526" rtl="0" fontAlgn="base">
        <a:spcBef>
          <a:spcPct val="0"/>
        </a:spcBef>
        <a:spcAft>
          <a:spcPct val="0"/>
        </a:spcAft>
        <a:defRPr sz="2300">
          <a:solidFill>
            <a:srgbClr val="F31107"/>
          </a:solidFill>
          <a:latin typeface="Franklin Gothic Medium" pitchFamily="34" charset="0"/>
        </a:defRPr>
      </a:lvl7pPr>
      <a:lvl8pPr marL="1399443" algn="l" defTabSz="913526" rtl="0" fontAlgn="base">
        <a:spcBef>
          <a:spcPct val="0"/>
        </a:spcBef>
        <a:spcAft>
          <a:spcPct val="0"/>
        </a:spcAft>
        <a:defRPr sz="2300">
          <a:solidFill>
            <a:srgbClr val="F31107"/>
          </a:solidFill>
          <a:latin typeface="Franklin Gothic Medium" pitchFamily="34" charset="0"/>
        </a:defRPr>
      </a:lvl8pPr>
      <a:lvl9pPr marL="1865925" algn="l" defTabSz="913526" rtl="0" fontAlgn="base">
        <a:spcBef>
          <a:spcPct val="0"/>
        </a:spcBef>
        <a:spcAft>
          <a:spcPct val="0"/>
        </a:spcAft>
        <a:defRPr sz="2300">
          <a:solidFill>
            <a:srgbClr val="F31107"/>
          </a:solidFill>
          <a:latin typeface="Franklin Gothic Medium" pitchFamily="34" charset="0"/>
        </a:defRPr>
      </a:lvl9pPr>
    </p:titleStyle>
    <p:bodyStyle>
      <a:lvl1pPr marL="349861" indent="-349861" algn="l" defTabSz="913526" rtl="0" eaLnBrk="0" fontAlgn="base" hangingPunct="0">
        <a:spcBef>
          <a:spcPct val="0"/>
        </a:spcBef>
        <a:spcAft>
          <a:spcPct val="0"/>
        </a:spcAft>
        <a:buSzPct val="120000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230001" indent="-228382" algn="l" defTabSz="913526" rtl="0" eaLnBrk="0" fontAlgn="base" hangingPunct="0">
        <a:spcBef>
          <a:spcPct val="0"/>
        </a:spcBef>
        <a:spcAft>
          <a:spcPct val="0"/>
        </a:spcAft>
        <a:buClr>
          <a:srgbClr val="F31107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2pPr>
      <a:lvl3pPr marL="396833" indent="-152254" algn="l" defTabSz="913526" rtl="0" eaLnBrk="0" fontAlgn="base" hangingPunct="0">
        <a:spcBef>
          <a:spcPct val="0"/>
        </a:spcBef>
        <a:spcAft>
          <a:spcPct val="0"/>
        </a:spcAft>
        <a:buClr>
          <a:srgbClr val="F31107"/>
        </a:buClr>
        <a:buChar char="–"/>
        <a:defRPr sz="1600">
          <a:solidFill>
            <a:schemeClr val="tx1"/>
          </a:solidFill>
          <a:latin typeface="+mn-lt"/>
        </a:defRPr>
      </a:lvl3pPr>
      <a:lvl4pPr marL="536130" indent="-137677" algn="l" defTabSz="913526" rtl="0" eaLnBrk="0" fontAlgn="base" hangingPunct="0">
        <a:spcBef>
          <a:spcPct val="0"/>
        </a:spcBef>
        <a:spcAft>
          <a:spcPct val="0"/>
        </a:spcAft>
        <a:buClr>
          <a:srgbClr val="F31107"/>
        </a:buClr>
        <a:buChar char="•"/>
        <a:defRPr sz="1600">
          <a:solidFill>
            <a:schemeClr val="tx1"/>
          </a:solidFill>
          <a:latin typeface="+mn-lt"/>
        </a:defRPr>
      </a:lvl4pPr>
      <a:lvl5pPr marL="690003" indent="-152254" algn="l" defTabSz="913526" rtl="0" eaLnBrk="0" fontAlgn="base" hangingPunct="0">
        <a:spcBef>
          <a:spcPct val="0"/>
        </a:spcBef>
        <a:spcAft>
          <a:spcPct val="0"/>
        </a:spcAft>
        <a:buClr>
          <a:srgbClr val="F31107"/>
        </a:buClr>
        <a:buChar char="–"/>
        <a:defRPr sz="1600">
          <a:solidFill>
            <a:schemeClr val="tx1"/>
          </a:solidFill>
          <a:latin typeface="+mn-lt"/>
        </a:defRPr>
      </a:lvl5pPr>
      <a:lvl6pPr marL="1156485" indent="-152254" algn="l" defTabSz="913526" rtl="0" fontAlgn="base">
        <a:spcBef>
          <a:spcPct val="0"/>
        </a:spcBef>
        <a:spcAft>
          <a:spcPct val="0"/>
        </a:spcAft>
        <a:buClr>
          <a:srgbClr val="F31107"/>
        </a:buClr>
        <a:buChar char="–"/>
        <a:defRPr sz="1600">
          <a:solidFill>
            <a:schemeClr val="tx1"/>
          </a:solidFill>
          <a:latin typeface="+mn-lt"/>
        </a:defRPr>
      </a:lvl6pPr>
      <a:lvl7pPr marL="1622966" indent="-152254" algn="l" defTabSz="913526" rtl="0" fontAlgn="base">
        <a:spcBef>
          <a:spcPct val="0"/>
        </a:spcBef>
        <a:spcAft>
          <a:spcPct val="0"/>
        </a:spcAft>
        <a:buClr>
          <a:srgbClr val="F31107"/>
        </a:buClr>
        <a:buChar char="–"/>
        <a:defRPr sz="1600">
          <a:solidFill>
            <a:schemeClr val="tx1"/>
          </a:solidFill>
          <a:latin typeface="+mn-lt"/>
        </a:defRPr>
      </a:lvl7pPr>
      <a:lvl8pPr marL="2089447" indent="-152254" algn="l" defTabSz="913526" rtl="0" fontAlgn="base">
        <a:spcBef>
          <a:spcPct val="0"/>
        </a:spcBef>
        <a:spcAft>
          <a:spcPct val="0"/>
        </a:spcAft>
        <a:buClr>
          <a:srgbClr val="F31107"/>
        </a:buClr>
        <a:buChar char="–"/>
        <a:defRPr sz="1600">
          <a:solidFill>
            <a:schemeClr val="tx1"/>
          </a:solidFill>
          <a:latin typeface="+mn-lt"/>
        </a:defRPr>
      </a:lvl8pPr>
      <a:lvl9pPr marL="2555928" indent="-152254" algn="l" defTabSz="913526" rtl="0" fontAlgn="base">
        <a:spcBef>
          <a:spcPct val="0"/>
        </a:spcBef>
        <a:spcAft>
          <a:spcPct val="0"/>
        </a:spcAft>
        <a:buClr>
          <a:srgbClr val="F31107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9" descr="marchio_telecom_color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37447"/>
            <a:ext cx="10541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numero diapositiva 1"/>
          <p:cNvSpPr txBox="1">
            <a:spLocks noGrp="1"/>
          </p:cNvSpPr>
          <p:nvPr userDrawn="1"/>
        </p:nvSpPr>
        <p:spPr bwMode="auto">
          <a:xfrm>
            <a:off x="8243955" y="6410325"/>
            <a:ext cx="7207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10000"/>
              </a:spcBef>
              <a:spcAft>
                <a:spcPct val="0"/>
              </a:spcAft>
              <a:defRPr/>
            </a:pPr>
            <a:r>
              <a:rPr lang="it-IT" sz="1200" b="1" dirty="0" smtClean="0">
                <a:solidFill>
                  <a:srgbClr val="6C6F70"/>
                </a:solidFill>
                <a:latin typeface="Calibri" pitchFamily="34" charset="0"/>
                <a:ea typeface="ＭＳ Ｐゴシック" pitchFamily="34" charset="-128"/>
              </a:rPr>
              <a:t>- </a:t>
            </a:r>
            <a:fld id="{0292086F-7418-4447-B6EA-2BCCC1B19642}" type="slidenum">
              <a:rPr lang="it-IT" sz="1200" b="1" smtClean="0">
                <a:solidFill>
                  <a:srgbClr val="6C6F70"/>
                </a:solidFill>
                <a:latin typeface="Calibri" pitchFamily="34" charset="0"/>
                <a:ea typeface="ＭＳ Ｐゴシック" pitchFamily="34" charset="-128"/>
              </a:rPr>
              <a:pPr algn="r" fontAlgn="base">
                <a:spcBef>
                  <a:spcPct val="10000"/>
                </a:spcBef>
                <a:spcAft>
                  <a:spcPct val="0"/>
                </a:spcAft>
                <a:defRPr/>
              </a:pPr>
              <a:t>‹N›</a:t>
            </a:fld>
            <a:r>
              <a:rPr lang="it-IT" sz="1200" b="1" dirty="0" smtClean="0">
                <a:solidFill>
                  <a:srgbClr val="6C6F70"/>
                </a:solidFill>
                <a:latin typeface="Calibri" pitchFamily="34" charset="0"/>
                <a:ea typeface="ＭＳ Ｐゴシック" pitchFamily="34" charset="-128"/>
              </a:rPr>
              <a:t> -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17513" y="9311"/>
            <a:ext cx="8207375" cy="69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</a:pPr>
            <a:r>
              <a:rPr lang="it-IT" sz="1200" dirty="0" smtClean="0">
                <a:solidFill>
                  <a:srgbClr val="7E7E7E"/>
                </a:solidFill>
                <a:latin typeface="Bell Centennial Address" pitchFamily="34" charset="0"/>
                <a:ea typeface="ＭＳ Ｐゴシック" pitchFamily="34" charset="-128"/>
              </a:rPr>
              <a:t>GRUPPO TELECOM ITALIA</a:t>
            </a:r>
          </a:p>
          <a:p>
            <a:pPr fontAlgn="base">
              <a:spcBef>
                <a:spcPct val="0"/>
              </a:spcBef>
            </a:pPr>
            <a:r>
              <a:rPr lang="it-IT" sz="1200" b="1" dirty="0" smtClean="0">
                <a:solidFill>
                  <a:srgbClr val="F31107"/>
                </a:solidFill>
                <a:latin typeface="Bell Centennial Address" pitchFamily="34" charset="0"/>
                <a:ea typeface="ＭＳ Ｐゴシック" pitchFamily="34" charset="-128"/>
              </a:rPr>
              <a:t>Il Piano Industriale 2014- 2016</a:t>
            </a:r>
            <a:endParaRPr kumimoji="1" lang="en-US" sz="1200" b="1" dirty="0" smtClean="0">
              <a:solidFill>
                <a:srgbClr val="F31107"/>
              </a:solidFill>
              <a:latin typeface="Bell Centennial Address" pitchFamily="34" charset="0"/>
              <a:ea typeface="ＭＳ Ｐゴシック" pitchFamily="34" charset="-128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800" dirty="0" smtClean="0">
                <a:solidFill>
                  <a:srgbClr val="969696"/>
                </a:solidFill>
                <a:latin typeface="Bell Centennial Address" pitchFamily="34" charset="0"/>
                <a:ea typeface="ＭＳ Ｐゴシック" pitchFamily="34" charset="-128"/>
              </a:rPr>
              <a:t>Roma, 6 febbraio 2014</a:t>
            </a:r>
            <a:endParaRPr lang="it-IT" sz="1200" dirty="0">
              <a:solidFill>
                <a:srgbClr val="FF0000"/>
              </a:solidFill>
              <a:latin typeface="Bell Centennial Address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463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6088" indent="11113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buChar char="–"/>
        <a:defRPr sz="1200">
          <a:solidFill>
            <a:schemeClr val="tx1"/>
          </a:solidFill>
          <a:latin typeface="+mn-lt"/>
          <a:cs typeface="+mn-cs"/>
        </a:defRPr>
      </a:lvl2pPr>
      <a:lvl3pPr marL="893763" indent="20638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buChar char="•"/>
        <a:defRPr sz="1000">
          <a:solidFill>
            <a:schemeClr val="tx1"/>
          </a:solidFill>
          <a:latin typeface="+mn-lt"/>
          <a:cs typeface="+mn-cs"/>
        </a:defRPr>
      </a:lvl3pPr>
      <a:lvl4pPr marL="1339850" indent="3175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buChar char="–"/>
        <a:defRPr sz="900">
          <a:solidFill>
            <a:schemeClr val="tx1"/>
          </a:solidFill>
          <a:latin typeface="+mn-lt"/>
          <a:cs typeface="+mn-cs"/>
        </a:defRPr>
      </a:lvl4pPr>
      <a:lvl5pPr marL="2071688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 sz="2000">
          <a:solidFill>
            <a:schemeClr val="tx1"/>
          </a:solidFill>
          <a:latin typeface="Franklin Gothic Book" pitchFamily="34" charset="0"/>
          <a:cs typeface="+mn-cs"/>
        </a:defRPr>
      </a:lvl5pPr>
      <a:lvl6pPr marL="25288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 sz="2000">
          <a:solidFill>
            <a:schemeClr val="tx1"/>
          </a:solidFill>
          <a:latin typeface="Franklin Gothic Book" pitchFamily="34" charset="0"/>
          <a:cs typeface="+mn-cs"/>
        </a:defRPr>
      </a:lvl6pPr>
      <a:lvl7pPr marL="29860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 sz="2000">
          <a:solidFill>
            <a:schemeClr val="tx1"/>
          </a:solidFill>
          <a:latin typeface="Franklin Gothic Book" pitchFamily="34" charset="0"/>
          <a:cs typeface="+mn-cs"/>
        </a:defRPr>
      </a:lvl7pPr>
      <a:lvl8pPr marL="34432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 sz="2000">
          <a:solidFill>
            <a:schemeClr val="tx1"/>
          </a:solidFill>
          <a:latin typeface="Franklin Gothic Book" pitchFamily="34" charset="0"/>
          <a:cs typeface="+mn-cs"/>
        </a:defRPr>
      </a:lvl8pPr>
      <a:lvl9pPr marL="39004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 sz="2000">
          <a:solidFill>
            <a:schemeClr val="tx1"/>
          </a:solidFill>
          <a:latin typeface="Franklin Gothic Book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2150"/>
            <a:ext cx="8229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45"/>
            <a:ext cx="8229600" cy="45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Innovazione tecnologica, un nuovo patto con i clienti e con gli stakeholders, soluzioni integrate rivolte ai mercati consumer e business, infrastrutture di rete avanzate, diffusione della banda larga fissa e mobile, integrazione di prodotti e tecnologie. Su queste basi, la nostra strategia industriale punta al rafforzamento nel mercato domestico. </a:t>
            </a:r>
          </a:p>
          <a:p>
            <a:pPr lvl="1"/>
            <a:r>
              <a:rPr lang="it-IT" smtClean="0"/>
              <a:t>Innovazione tecnologica, un nuovo patto con i clienti e con gli stakeholders, soluzioni integrate rivolte ai mercati consumer e business, infrastrutture di rete avanzate, diffusione della banda larga fissa e mobile, integrazione di prodotti e tecnologie. </a:t>
            </a:r>
          </a:p>
          <a:p>
            <a:pPr lvl="2"/>
            <a:r>
              <a:rPr lang="it-IT" smtClean="0"/>
              <a:t>Innovazione tecnologica, un nuovo patto con i clienti e con gli stakeholders, soluzioni integrate rivolte ai mercati consumer e business, infrastrutture di rete avanzate. </a:t>
            </a:r>
          </a:p>
          <a:p>
            <a:pPr lvl="3"/>
            <a:r>
              <a:rPr lang="it-IT" smtClean="0"/>
              <a:t>Innovazione tecnologica, un nuovo patto con i clienti e con gli stakeholders, soluzioni integrate rivolte ai mercati consumer e business, infrastrutture di rete avanzate.</a:t>
            </a:r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77" y="6381884"/>
            <a:ext cx="39608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7E7E7E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Nome del Relatore Nome Azienda/Struttura</a:t>
            </a:r>
          </a:p>
        </p:txBody>
      </p:sp>
      <p:pic>
        <p:nvPicPr>
          <p:cNvPr id="12295" name="Picture 8" descr="marchio_telecom_colo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3" y="6396038"/>
            <a:ext cx="13128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417513" y="9311"/>
            <a:ext cx="8207375" cy="69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</a:pPr>
            <a:r>
              <a:rPr lang="it-IT" sz="1200" dirty="0" smtClean="0">
                <a:solidFill>
                  <a:srgbClr val="7E7E7E"/>
                </a:solidFill>
                <a:latin typeface="Bell Centennial Address" pitchFamily="34" charset="0"/>
                <a:ea typeface="ＭＳ Ｐゴシック" pitchFamily="34" charset="-128"/>
              </a:rPr>
              <a:t>GRUPPO TELECOM ITALIA</a:t>
            </a:r>
          </a:p>
          <a:p>
            <a:pPr fontAlgn="base">
              <a:spcBef>
                <a:spcPct val="0"/>
              </a:spcBef>
            </a:pPr>
            <a:r>
              <a:rPr lang="it-IT" sz="1200" b="1" dirty="0" smtClean="0">
                <a:solidFill>
                  <a:srgbClr val="F31107"/>
                </a:solidFill>
                <a:latin typeface="Bell Centennial Address" pitchFamily="34" charset="0"/>
                <a:ea typeface="ＭＳ Ｐゴシック" pitchFamily="34" charset="-128"/>
              </a:rPr>
              <a:t>Il Piano Industriale 2014- 2016</a:t>
            </a:r>
            <a:endParaRPr kumimoji="1" lang="en-US" sz="1200" b="1" dirty="0" smtClean="0">
              <a:solidFill>
                <a:srgbClr val="F31107"/>
              </a:solidFill>
              <a:latin typeface="Bell Centennial Address" pitchFamily="34" charset="0"/>
              <a:ea typeface="ＭＳ Ｐゴシック" pitchFamily="34" charset="-128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800" dirty="0" smtClean="0">
                <a:solidFill>
                  <a:srgbClr val="969696"/>
                </a:solidFill>
                <a:latin typeface="Bell Centennial Address" pitchFamily="34" charset="0"/>
                <a:ea typeface="ＭＳ Ｐゴシック" pitchFamily="34" charset="-128"/>
              </a:rPr>
              <a:t>Roma, 6 febbraio 2014</a:t>
            </a:r>
            <a:endParaRPr lang="it-IT" sz="1200" dirty="0">
              <a:solidFill>
                <a:srgbClr val="FF0000"/>
              </a:solidFill>
              <a:latin typeface="Bell Centennial Address" pitchFamily="34" charset="0"/>
              <a:ea typeface="ＭＳ Ｐゴシック" pitchFamily="34" charset="-128"/>
            </a:endParaRPr>
          </a:p>
        </p:txBody>
      </p:sp>
      <p:sp>
        <p:nvSpPr>
          <p:cNvPr id="12" name="Segnaposto numero diapositiva 1"/>
          <p:cNvSpPr txBox="1">
            <a:spLocks noGrp="1"/>
          </p:cNvSpPr>
          <p:nvPr userDrawn="1"/>
        </p:nvSpPr>
        <p:spPr bwMode="auto">
          <a:xfrm>
            <a:off x="8243955" y="6410325"/>
            <a:ext cx="7207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10000"/>
              </a:spcBef>
              <a:spcAft>
                <a:spcPct val="0"/>
              </a:spcAft>
              <a:defRPr/>
            </a:pPr>
            <a:r>
              <a:rPr lang="it-IT" sz="1200" b="1" dirty="0" smtClean="0">
                <a:solidFill>
                  <a:srgbClr val="6C6F70"/>
                </a:solidFill>
                <a:latin typeface="Calibri" pitchFamily="34" charset="0"/>
                <a:ea typeface="ＭＳ Ｐゴシック" pitchFamily="34" charset="-128"/>
              </a:rPr>
              <a:t>- </a:t>
            </a:r>
            <a:fld id="{0292086F-7418-4447-B6EA-2BCCC1B19642}" type="slidenum">
              <a:rPr lang="it-IT" sz="1200" b="1" smtClean="0">
                <a:solidFill>
                  <a:srgbClr val="6C6F70"/>
                </a:solidFill>
                <a:latin typeface="Calibri" pitchFamily="34" charset="0"/>
                <a:ea typeface="ＭＳ Ｐゴシック" pitchFamily="34" charset="-128"/>
              </a:rPr>
              <a:pPr algn="r" fontAlgn="base">
                <a:spcBef>
                  <a:spcPct val="10000"/>
                </a:spcBef>
                <a:spcAft>
                  <a:spcPct val="0"/>
                </a:spcAft>
                <a:defRPr/>
              </a:pPr>
              <a:t>‹N›</a:t>
            </a:fld>
            <a:r>
              <a:rPr lang="it-IT" sz="1200" b="1" dirty="0" smtClean="0">
                <a:solidFill>
                  <a:srgbClr val="6C6F70"/>
                </a:solidFill>
                <a:latin typeface="Calibri" pitchFamily="34" charset="0"/>
                <a:ea typeface="ＭＳ Ｐゴシック" pitchFamily="34" charset="-128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15629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830" r:id="rId2"/>
    <p:sldLayoutId id="2147483831" r:id="rId3"/>
    <p:sldLayoutId id="2147483832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Franklin Gothic Dem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Franklin Gothic Dem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Franklin Gothic Dem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Franklin Gothic Dem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Franklin Gothic Dem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Franklin Gothic Dem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Franklin Gothic Dem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Franklin Gothic Dem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tx2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tx2"/>
        </a:buClr>
        <a:buSzPct val="50000"/>
        <a:buFont typeface="Franklin Gothic Demi" pitchFamily="34" charset="0"/>
        <a:buChar char="►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tx2"/>
        </a:buClr>
        <a:buSzPct val="50000"/>
        <a:buFont typeface="Franklin Gothic Demi" pitchFamily="34" charset="0"/>
        <a:buChar char="►"/>
        <a:defRPr sz="1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tx2"/>
        </a:buClr>
        <a:buSzPct val="50000"/>
        <a:buFont typeface="Franklin Gothic Demi" pitchFamily="34" charset="0"/>
        <a:buChar char="►"/>
        <a:defRPr sz="1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8172450" y="6372225"/>
            <a:ext cx="5349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BBC5965-61FB-4DB8-B811-C0E95C0EEDB1}" type="slidenum">
              <a:rPr lang="it-IT" sz="1000">
                <a:solidFill>
                  <a:srgbClr val="969696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sz="1000">
              <a:solidFill>
                <a:srgbClr val="969696"/>
              </a:solidFill>
            </a:endParaRPr>
          </a:p>
        </p:txBody>
      </p:sp>
      <p:sp>
        <p:nvSpPr>
          <p:cNvPr id="1027" name="Rectangle 4"/>
          <p:cNvSpPr>
            <a:spLocks noChangeArrowheads="1"/>
          </p:cNvSpPr>
          <p:nvPr userDrawn="1"/>
        </p:nvSpPr>
        <p:spPr bwMode="auto">
          <a:xfrm>
            <a:off x="468313" y="1588"/>
            <a:ext cx="7996237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t-IT" b="0" smtClean="0">
              <a:solidFill>
                <a:srgbClr val="F31107"/>
              </a:solidFill>
              <a:latin typeface="Franklin Gothic Demi" panose="020B0703020102020204" pitchFamily="34" charset="0"/>
            </a:endParaRP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t-IT" b="0" smtClean="0">
              <a:solidFill>
                <a:srgbClr val="F31107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029" name="Picture 10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424613"/>
            <a:ext cx="93662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1"/>
          <p:cNvSpPr>
            <a:spLocks noChangeArrowheads="1"/>
          </p:cNvSpPr>
          <p:nvPr userDrawn="1"/>
        </p:nvSpPr>
        <p:spPr bwMode="auto">
          <a:xfrm>
            <a:off x="242888" y="1588"/>
            <a:ext cx="4572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 smtClean="0">
                <a:solidFill>
                  <a:srgbClr val="969696"/>
                </a:solidFill>
                <a:latin typeface="Franklin Gothic Demi" panose="020B0703020102020204" pitchFamily="34" charset="0"/>
              </a:rPr>
              <a:t>TELECOM ITALIA INFORMATION TECHNOLOGY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b="0" dirty="0" smtClean="0">
                <a:solidFill>
                  <a:srgbClr val="F31107"/>
                </a:solidFill>
                <a:latin typeface="Franklin Gothic Demi" panose="020B0703020102020204" pitchFamily="34" charset="0"/>
              </a:rPr>
              <a:t>Revisione piano 2013-2015</a:t>
            </a:r>
            <a:br>
              <a:rPr lang="it-IT" b="0" dirty="0" smtClean="0">
                <a:solidFill>
                  <a:srgbClr val="F31107"/>
                </a:solidFill>
                <a:latin typeface="Franklin Gothic Demi" panose="020B0703020102020204" pitchFamily="34" charset="0"/>
              </a:rPr>
            </a:br>
            <a:r>
              <a:rPr lang="it-IT" b="0" dirty="0" smtClean="0">
                <a:solidFill>
                  <a:srgbClr val="7E7E7E"/>
                </a:solidFill>
                <a:latin typeface="Franklin Gothic Demi" panose="020B0703020102020204" pitchFamily="34" charset="0"/>
              </a:rPr>
              <a:t>Roma, 6 febbraio 2014</a:t>
            </a:r>
          </a:p>
        </p:txBody>
      </p:sp>
    </p:spTree>
    <p:extLst>
      <p:ext uri="{BB962C8B-B14F-4D97-AF65-F5344CB8AC3E}">
        <p14:creationId xmlns:p14="http://schemas.microsoft.com/office/powerpoint/2010/main" val="211307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rgbClr val="EE1C2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rgbClr val="EE1C23"/>
          </a:solidFill>
          <a:latin typeface="Franklin Gothic Medium" pitchFamily="34" charset="0"/>
          <a:cs typeface="Arial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rgbClr val="EE1C23"/>
          </a:solidFill>
          <a:latin typeface="Franklin Gothic Medium" pitchFamily="34" charset="0"/>
          <a:cs typeface="Arial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rgbClr val="EE1C23"/>
          </a:solidFill>
          <a:latin typeface="Franklin Gothic Medium" pitchFamily="34" charset="0"/>
          <a:cs typeface="Arial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rgbClr val="EE1C23"/>
          </a:solidFill>
          <a:latin typeface="Franklin Gothic Medium" pitchFamily="34" charset="0"/>
          <a:cs typeface="Arial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rgbClr val="EE1C23"/>
          </a:solidFill>
          <a:latin typeface="Franklin Gothic Medium" pitchFamily="34" charset="0"/>
          <a:cs typeface="Arial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rgbClr val="EE1C23"/>
          </a:solidFill>
          <a:latin typeface="Franklin Gothic Medium" pitchFamily="34" charset="0"/>
          <a:cs typeface="Arial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rgbClr val="EE1C23"/>
          </a:solidFill>
          <a:latin typeface="Franklin Gothic Medium" pitchFamily="34" charset="0"/>
          <a:cs typeface="Arial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rgbClr val="EE1C23"/>
          </a:solidFill>
          <a:latin typeface="Franklin Gothic Medium" pitchFamily="34" charset="0"/>
          <a:cs typeface="Arial" pitchFamily="34" charset="0"/>
        </a:defRPr>
      </a:lvl9pPr>
    </p:titleStyle>
    <p:bodyStyle>
      <a:lvl1pPr marL="342900" indent="-342900" algn="just" rtl="0" eaLnBrk="0" fontAlgn="base" hangingPunct="0">
        <a:lnSpc>
          <a:spcPct val="110000"/>
        </a:lnSpc>
        <a:spcBef>
          <a:spcPct val="20000"/>
        </a:spcBef>
        <a:spcAft>
          <a:spcPct val="10000"/>
        </a:spcAft>
        <a:buClr>
          <a:schemeClr val="accent1"/>
        </a:buClr>
        <a:buFont typeface="Franklin Gothic Medium" pitchFamily="34" charset="0"/>
        <a:buChar char="4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7813" algn="just" rtl="0" eaLnBrk="0" fontAlgn="base" hangingPunct="0">
        <a:lnSpc>
          <a:spcPct val="110000"/>
        </a:lnSpc>
        <a:spcBef>
          <a:spcPct val="20000"/>
        </a:spcBef>
        <a:spcAft>
          <a:spcPct val="10000"/>
        </a:spcAft>
        <a:buClr>
          <a:schemeClr val="accent1"/>
        </a:buClr>
        <a:buFont typeface="Franklin Gothic Medium" pitchFamily="34" charset="0"/>
        <a:buChar char="4"/>
        <a:defRPr sz="2800" b="1">
          <a:solidFill>
            <a:schemeClr val="tx1"/>
          </a:solidFill>
          <a:latin typeface="+mn-lt"/>
          <a:cs typeface="+mn-cs"/>
        </a:defRPr>
      </a:lvl2pPr>
      <a:lvl3pPr marL="1524000" indent="-266700" algn="just" rtl="0" eaLnBrk="0" fontAlgn="base" hangingPunct="0">
        <a:lnSpc>
          <a:spcPct val="110000"/>
        </a:lnSpc>
        <a:spcBef>
          <a:spcPct val="20000"/>
        </a:spcBef>
        <a:spcAft>
          <a:spcPct val="10000"/>
        </a:spcAft>
        <a:buClr>
          <a:schemeClr val="accent1"/>
        </a:buClr>
        <a:buFont typeface="Franklin Gothic Medium" pitchFamily="34" charset="0"/>
        <a:buChar char="4"/>
        <a:defRPr sz="2400">
          <a:solidFill>
            <a:schemeClr val="tx1"/>
          </a:solidFill>
          <a:latin typeface="+mn-lt"/>
          <a:cs typeface="+mn-cs"/>
        </a:defRPr>
      </a:lvl3pPr>
      <a:lvl4pPr marL="2157413" indent="-188913" algn="just" rtl="0" eaLnBrk="0" fontAlgn="base" hangingPunct="0">
        <a:lnSpc>
          <a:spcPct val="110000"/>
        </a:lnSpc>
        <a:spcBef>
          <a:spcPct val="20000"/>
        </a:spcBef>
        <a:spcAft>
          <a:spcPct val="10000"/>
        </a:spcAft>
        <a:buClr>
          <a:schemeClr val="accent1"/>
        </a:buClr>
        <a:buFont typeface="Franklin Gothic Medium" pitchFamily="34" charset="0"/>
        <a:buChar char="4"/>
        <a:defRPr sz="1600" b="1">
          <a:solidFill>
            <a:schemeClr val="tx1"/>
          </a:solidFill>
          <a:latin typeface="+mn-lt"/>
          <a:cs typeface="+mn-cs"/>
        </a:defRPr>
      </a:lvl4pPr>
      <a:lvl5pPr marL="2603500" indent="-177800" algn="just" rtl="0" eaLnBrk="0" fontAlgn="base" hangingPunct="0">
        <a:lnSpc>
          <a:spcPct val="110000"/>
        </a:lnSpc>
        <a:spcBef>
          <a:spcPct val="20000"/>
        </a:spcBef>
        <a:spcAft>
          <a:spcPct val="10000"/>
        </a:spcAft>
        <a:buClr>
          <a:schemeClr val="accent1"/>
        </a:buClr>
        <a:buFont typeface="Franklin Gothic Medium" pitchFamily="34" charset="0"/>
        <a:buChar char="4"/>
        <a:defRPr sz="1600">
          <a:solidFill>
            <a:schemeClr val="tx1"/>
          </a:solidFill>
          <a:latin typeface="+mn-lt"/>
          <a:cs typeface="+mn-cs"/>
        </a:defRPr>
      </a:lvl5pPr>
      <a:lvl6pPr marL="3060700" indent="-177800" algn="just" rtl="0" fontAlgn="base">
        <a:lnSpc>
          <a:spcPct val="110000"/>
        </a:lnSpc>
        <a:spcBef>
          <a:spcPct val="20000"/>
        </a:spcBef>
        <a:spcAft>
          <a:spcPct val="10000"/>
        </a:spcAft>
        <a:buClr>
          <a:schemeClr val="accent1"/>
        </a:buClr>
        <a:buFont typeface="Franklin Gothic Medium" pitchFamily="34" charset="0"/>
        <a:buChar char="4"/>
        <a:defRPr sz="1600">
          <a:solidFill>
            <a:schemeClr val="tx1"/>
          </a:solidFill>
          <a:latin typeface="+mn-lt"/>
          <a:cs typeface="+mn-cs"/>
        </a:defRPr>
      </a:lvl6pPr>
      <a:lvl7pPr marL="3517900" indent="-177800" algn="just" rtl="0" fontAlgn="base">
        <a:lnSpc>
          <a:spcPct val="110000"/>
        </a:lnSpc>
        <a:spcBef>
          <a:spcPct val="20000"/>
        </a:spcBef>
        <a:spcAft>
          <a:spcPct val="10000"/>
        </a:spcAft>
        <a:buClr>
          <a:schemeClr val="accent1"/>
        </a:buClr>
        <a:buFont typeface="Franklin Gothic Medium" pitchFamily="34" charset="0"/>
        <a:buChar char="4"/>
        <a:defRPr sz="1600">
          <a:solidFill>
            <a:schemeClr val="tx1"/>
          </a:solidFill>
          <a:latin typeface="+mn-lt"/>
          <a:cs typeface="+mn-cs"/>
        </a:defRPr>
      </a:lvl7pPr>
      <a:lvl8pPr marL="3975100" indent="-177800" algn="just" rtl="0" fontAlgn="base">
        <a:lnSpc>
          <a:spcPct val="110000"/>
        </a:lnSpc>
        <a:spcBef>
          <a:spcPct val="20000"/>
        </a:spcBef>
        <a:spcAft>
          <a:spcPct val="10000"/>
        </a:spcAft>
        <a:buClr>
          <a:schemeClr val="accent1"/>
        </a:buClr>
        <a:buFont typeface="Franklin Gothic Medium" pitchFamily="34" charset="0"/>
        <a:buChar char="4"/>
        <a:defRPr sz="1600">
          <a:solidFill>
            <a:schemeClr val="tx1"/>
          </a:solidFill>
          <a:latin typeface="+mn-lt"/>
          <a:cs typeface="+mn-cs"/>
        </a:defRPr>
      </a:lvl8pPr>
      <a:lvl9pPr marL="4432300" indent="-177800" algn="just" rtl="0" fontAlgn="base">
        <a:lnSpc>
          <a:spcPct val="110000"/>
        </a:lnSpc>
        <a:spcBef>
          <a:spcPct val="20000"/>
        </a:spcBef>
        <a:spcAft>
          <a:spcPct val="10000"/>
        </a:spcAft>
        <a:buClr>
          <a:schemeClr val="accent1"/>
        </a:buClr>
        <a:buFont typeface="Franklin Gothic Medium" pitchFamily="34" charset="0"/>
        <a:buChar char="4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6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chart" Target="../charts/chart1.xml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77924" y="2509816"/>
            <a:ext cx="6337691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</a:pPr>
            <a:r>
              <a:rPr lang="en-US" sz="2400" dirty="0" smtClean="0">
                <a:solidFill>
                  <a:srgbClr val="F31107"/>
                </a:solidFill>
                <a:latin typeface="+mj-lt"/>
                <a:ea typeface="ＭＳ Ｐゴシック" pitchFamily="34" charset="-128"/>
              </a:rPr>
              <a:t>Telecom Italia Information Technology</a:t>
            </a:r>
            <a:endParaRPr lang="en-US" sz="2400" b="0" dirty="0" smtClean="0">
              <a:solidFill>
                <a:srgbClr val="FFFFFF">
                  <a:lumMod val="65000"/>
                </a:srgbClr>
              </a:solidFill>
              <a:latin typeface="+mj-lt"/>
              <a:ea typeface="ＭＳ Ｐゴシック" pitchFamily="34" charset="-128"/>
            </a:endParaRPr>
          </a:p>
          <a:p>
            <a:pPr eaLnBrk="1" fontAlgn="base" hangingPunct="1">
              <a:spcBef>
                <a:spcPct val="0"/>
              </a:spcBef>
            </a:pPr>
            <a:r>
              <a:rPr lang="en-US" sz="2400" b="0" dirty="0" err="1" smtClean="0">
                <a:solidFill>
                  <a:srgbClr val="FFFFFF">
                    <a:lumMod val="65000"/>
                  </a:srgbClr>
                </a:solidFill>
                <a:latin typeface="+mj-lt"/>
                <a:ea typeface="ＭＳ Ｐゴシック" pitchFamily="34" charset="-128"/>
              </a:rPr>
              <a:t>Incontro</a:t>
            </a:r>
            <a:r>
              <a:rPr lang="en-US" sz="2400" b="0" dirty="0" smtClean="0">
                <a:solidFill>
                  <a:srgbClr val="FFFFFF">
                    <a:lumMod val="65000"/>
                  </a:srgbClr>
                </a:solidFill>
                <a:latin typeface="+mj-lt"/>
                <a:ea typeface="ＭＳ Ｐゴシック" pitchFamily="34" charset="-128"/>
              </a:rPr>
              <a:t> OO.SS. e RSU – 6 </a:t>
            </a:r>
            <a:r>
              <a:rPr lang="en-US" sz="2400" b="0" dirty="0" err="1" smtClean="0">
                <a:solidFill>
                  <a:srgbClr val="FFFFFF">
                    <a:lumMod val="65000"/>
                  </a:srgbClr>
                </a:solidFill>
                <a:latin typeface="+mj-lt"/>
                <a:ea typeface="ＭＳ Ｐゴシック" pitchFamily="34" charset="-128"/>
              </a:rPr>
              <a:t>febbraio</a:t>
            </a:r>
            <a:r>
              <a:rPr lang="en-US" sz="2400" b="0" dirty="0" smtClean="0">
                <a:solidFill>
                  <a:srgbClr val="FFFFFF">
                    <a:lumMod val="65000"/>
                  </a:srgbClr>
                </a:solidFill>
                <a:latin typeface="+mj-lt"/>
                <a:ea typeface="ＭＳ Ｐゴシック" pitchFamily="34" charset="-128"/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103473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olo 1"/>
          <p:cNvSpPr txBox="1">
            <a:spLocks/>
          </p:cNvSpPr>
          <p:nvPr/>
        </p:nvSpPr>
        <p:spPr bwMode="auto">
          <a:xfrm>
            <a:off x="251520" y="836712"/>
            <a:ext cx="8784976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400" b="0" dirty="0" smtClean="0">
                <a:solidFill>
                  <a:srgbClr val="FF0000"/>
                </a:solidFill>
                <a:latin typeface="Franklin Gothic Demi"/>
                <a:cs typeface="Arial"/>
              </a:rPr>
              <a:t>Ricadute in TI IT</a:t>
            </a:r>
            <a:endParaRPr lang="it-IT" sz="2400" b="0" dirty="0">
              <a:solidFill>
                <a:srgbClr val="FF0000"/>
              </a:solidFill>
              <a:latin typeface="Franklin Gothic Demi"/>
              <a:cs typeface="Arial"/>
            </a:endParaRPr>
          </a:p>
        </p:txBody>
      </p:sp>
      <p:sp>
        <p:nvSpPr>
          <p:cNvPr id="6148" name="Segnaposto contenuto 2"/>
          <p:cNvSpPr txBox="1">
            <a:spLocks/>
          </p:cNvSpPr>
          <p:nvPr/>
        </p:nvSpPr>
        <p:spPr bwMode="auto">
          <a:xfrm>
            <a:off x="251520" y="1406525"/>
            <a:ext cx="8568952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marL="0" indent="0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</a:pPr>
            <a:r>
              <a:rPr lang="it-IT" sz="1600" b="0" dirty="0" smtClean="0">
                <a:solidFill>
                  <a:srgbClr val="000000"/>
                </a:solidFill>
              </a:rPr>
              <a:t>La manovra di contenimento dei costi operativi necessaria per sostenere i progetti di trasformazione, anche a fronte della diminuzione complessiva del budget per attività IT prevista per il 2014, si sostanzierà nelle seguenti linee di azione:</a:t>
            </a:r>
          </a:p>
          <a:p>
            <a:pPr marL="0" indent="0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</a:pPr>
            <a:endParaRPr lang="it-IT" sz="1600" b="0" dirty="0" smtClean="0">
              <a:solidFill>
                <a:srgbClr val="000000"/>
              </a:solidFill>
            </a:endParaRPr>
          </a:p>
          <a:p>
            <a:pPr marL="685800" lvl="1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q"/>
            </a:pPr>
            <a:r>
              <a:rPr lang="it-IT" sz="1600" b="0" dirty="0" smtClean="0">
                <a:solidFill>
                  <a:srgbClr val="000000"/>
                </a:solidFill>
              </a:rPr>
              <a:t>Diminuzione spesa MOI (circa – 18% vs. 2013), sia sulle attività di Design e Sviluppo sia su quelle di Gestione Applicazioni e Infrastrutture</a:t>
            </a:r>
          </a:p>
          <a:p>
            <a:pPr marL="685800" lvl="1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q"/>
            </a:pPr>
            <a:endParaRPr lang="it-IT" sz="1600" b="0" dirty="0" smtClean="0">
              <a:solidFill>
                <a:srgbClr val="000000"/>
              </a:solidFill>
            </a:endParaRPr>
          </a:p>
          <a:p>
            <a:pPr marL="685800" lvl="1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q"/>
            </a:pPr>
            <a:r>
              <a:rPr lang="it-IT" sz="1600" b="0" dirty="0" smtClean="0">
                <a:solidFill>
                  <a:srgbClr val="000000"/>
                </a:solidFill>
              </a:rPr>
              <a:t>Ottimazione dell’allocazione delle risorse interne</a:t>
            </a:r>
          </a:p>
          <a:p>
            <a:pPr marL="685800" lvl="1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q"/>
            </a:pPr>
            <a:endParaRPr lang="it-IT" sz="1600" b="0" dirty="0" smtClean="0">
              <a:solidFill>
                <a:srgbClr val="000000"/>
              </a:solidFill>
            </a:endParaRPr>
          </a:p>
          <a:p>
            <a:pPr marL="685800" lvl="1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q"/>
            </a:pPr>
            <a:r>
              <a:rPr lang="it-IT" sz="1600" b="0" dirty="0" smtClean="0">
                <a:solidFill>
                  <a:srgbClr val="000000"/>
                </a:solidFill>
              </a:rPr>
              <a:t>Proseguimento dell’attività di adeguamento/sviluppo delle competenze</a:t>
            </a:r>
          </a:p>
          <a:p>
            <a:pPr marL="685800" lvl="1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q"/>
            </a:pPr>
            <a:endParaRPr lang="it-IT" sz="1600" b="0" dirty="0" smtClean="0">
              <a:solidFill>
                <a:srgbClr val="000000"/>
              </a:solidFill>
            </a:endParaRPr>
          </a:p>
          <a:p>
            <a:pPr marL="685800" lvl="1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q"/>
            </a:pPr>
            <a:r>
              <a:rPr lang="it-IT" sz="1600" b="0" dirty="0" smtClean="0">
                <a:solidFill>
                  <a:srgbClr val="000000"/>
                </a:solidFill>
              </a:rPr>
              <a:t>Internalizzazione di attività svolte da personale esterno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>
              <a:defRPr/>
            </a:pPr>
            <a:fld id="{4AF7CC71-C7A2-4823-B354-8648E4BF33FA}" type="slidenum">
              <a:rPr lang="it-IT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22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olo 1"/>
          <p:cNvSpPr txBox="1">
            <a:spLocks/>
          </p:cNvSpPr>
          <p:nvPr/>
        </p:nvSpPr>
        <p:spPr bwMode="auto">
          <a:xfrm>
            <a:off x="251520" y="836712"/>
            <a:ext cx="8784976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400" b="0" dirty="0" smtClean="0">
                <a:solidFill>
                  <a:srgbClr val="FF0000"/>
                </a:solidFill>
                <a:latin typeface="Franklin Gothic Demi"/>
                <a:cs typeface="Arial"/>
              </a:rPr>
              <a:t>Focus 1 – Ottimizzazione dell’allocazione delle risorse interne</a:t>
            </a:r>
            <a:endParaRPr lang="it-IT" sz="2400" b="0" dirty="0">
              <a:solidFill>
                <a:srgbClr val="FF0000"/>
              </a:solidFill>
              <a:latin typeface="Franklin Gothic Demi"/>
              <a:cs typeface="Arial"/>
            </a:endParaRPr>
          </a:p>
        </p:txBody>
      </p:sp>
      <p:sp>
        <p:nvSpPr>
          <p:cNvPr id="6148" name="Segnaposto contenuto 2"/>
          <p:cNvSpPr txBox="1">
            <a:spLocks/>
          </p:cNvSpPr>
          <p:nvPr/>
        </p:nvSpPr>
        <p:spPr bwMode="auto">
          <a:xfrm>
            <a:off x="251520" y="1406525"/>
            <a:ext cx="8568952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marL="285750" indent="-285750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q"/>
            </a:pPr>
            <a:r>
              <a:rPr lang="it-IT" sz="1600" b="0" dirty="0" smtClean="0">
                <a:solidFill>
                  <a:srgbClr val="000000"/>
                </a:solidFill>
              </a:rPr>
              <a:t>Ribilanciamento dei diversi domini in ambito ADM per ottimizzazione presidio dei processi/attività a seguito minor presenza MOI, attraverso la ricollocazione di 300/500 persone</a:t>
            </a:r>
          </a:p>
          <a:p>
            <a:pPr marL="685800" lvl="1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§"/>
            </a:pPr>
            <a:r>
              <a:rPr lang="it-IT" sz="1600" b="0" dirty="0" smtClean="0">
                <a:solidFill>
                  <a:srgbClr val="000000"/>
                </a:solidFill>
              </a:rPr>
              <a:t>Le ricollocazioni verranno realizzate secondo un piano – i cui dettagli sono in fase di definizione – coerente sia con le date di avvio dei progetti, sia con le necessità di adeguamento/sviluppo delle competenze e i relativi tempi</a:t>
            </a:r>
          </a:p>
          <a:p>
            <a:pPr marL="685800" lvl="1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§"/>
            </a:pPr>
            <a:r>
              <a:rPr lang="it-IT" sz="1600" b="0" dirty="0" smtClean="0">
                <a:solidFill>
                  <a:srgbClr val="000000"/>
                </a:solidFill>
              </a:rPr>
              <a:t>Il Dominio che sarà maggiormente interessato è ERP (-30%/-50%), le cui persone andranno ad alimentare i progetti di trasformazione (in primis </a:t>
            </a:r>
            <a:r>
              <a:rPr lang="it-IT" sz="1600" b="0" dirty="0" err="1" smtClean="0">
                <a:solidFill>
                  <a:srgbClr val="000000"/>
                </a:solidFill>
              </a:rPr>
              <a:t>Next</a:t>
            </a:r>
            <a:r>
              <a:rPr lang="it-IT" sz="1600" b="0" dirty="0" smtClean="0">
                <a:solidFill>
                  <a:srgbClr val="000000"/>
                </a:solidFill>
              </a:rPr>
              <a:t> </a:t>
            </a:r>
            <a:r>
              <a:rPr lang="it-IT" sz="1600" b="0" dirty="0" err="1" smtClean="0">
                <a:solidFill>
                  <a:srgbClr val="000000"/>
                </a:solidFill>
              </a:rPr>
              <a:t>Step</a:t>
            </a:r>
            <a:r>
              <a:rPr lang="it-IT" sz="1600" b="0" dirty="0" smtClean="0">
                <a:solidFill>
                  <a:srgbClr val="000000"/>
                </a:solidFill>
              </a:rPr>
              <a:t>) o altri Domini dove è previsto minor ricorso a MOI (OSS, Integration &amp; </a:t>
            </a:r>
            <a:r>
              <a:rPr lang="it-IT" sz="1600" b="0" dirty="0" err="1" smtClean="0">
                <a:solidFill>
                  <a:srgbClr val="000000"/>
                </a:solidFill>
              </a:rPr>
              <a:t>Testing</a:t>
            </a:r>
            <a:r>
              <a:rPr lang="it-IT" sz="1600" b="0" dirty="0" smtClean="0">
                <a:solidFill>
                  <a:srgbClr val="000000"/>
                </a:solidFill>
              </a:rPr>
              <a:t>)</a:t>
            </a:r>
          </a:p>
          <a:p>
            <a:pPr marL="685800" lvl="1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§"/>
            </a:pPr>
            <a:r>
              <a:rPr lang="it-IT" sz="1600" b="0" dirty="0" smtClean="0">
                <a:solidFill>
                  <a:srgbClr val="000000"/>
                </a:solidFill>
              </a:rPr>
              <a:t>Razionalizzazione dei presidi su alcune sedi di minori dimensioni con tendenziale concentrazione delle relative attività su un unico Dominio</a:t>
            </a:r>
          </a:p>
          <a:p>
            <a:pPr marL="285750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q"/>
            </a:pPr>
            <a:r>
              <a:rPr lang="it-IT" sz="1600" b="0" dirty="0" smtClean="0">
                <a:solidFill>
                  <a:srgbClr val="000000"/>
                </a:solidFill>
              </a:rPr>
              <a:t>Alimentazione di altre Funzioni aziendali con persone di provenienza ADM per favorire l’internalizzazione di attività (in particolare </a:t>
            </a:r>
            <a:r>
              <a:rPr lang="it-IT" sz="1600" b="0" dirty="0" err="1" smtClean="0">
                <a:solidFill>
                  <a:srgbClr val="000000"/>
                </a:solidFill>
              </a:rPr>
              <a:t>Demand</a:t>
            </a:r>
            <a:r>
              <a:rPr lang="it-IT" sz="1600" b="0" dirty="0" smtClean="0">
                <a:solidFill>
                  <a:srgbClr val="000000"/>
                </a:solidFill>
              </a:rPr>
              <a:t> &amp; Assurance Management e Technical Security)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>
              <a:defRPr/>
            </a:pPr>
            <a:fld id="{4AF7CC71-C7A2-4823-B354-8648E4BF33FA}" type="slidenum">
              <a:rPr lang="it-IT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7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olo 1"/>
          <p:cNvSpPr txBox="1">
            <a:spLocks/>
          </p:cNvSpPr>
          <p:nvPr/>
        </p:nvSpPr>
        <p:spPr bwMode="auto">
          <a:xfrm>
            <a:off x="251520" y="836712"/>
            <a:ext cx="8784976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400" b="0" dirty="0" smtClean="0">
                <a:solidFill>
                  <a:srgbClr val="FF0000"/>
                </a:solidFill>
                <a:latin typeface="Franklin Gothic Demi"/>
                <a:cs typeface="Arial"/>
              </a:rPr>
              <a:t>Focus 2 – Adeguamento/sviluppo delle competenze</a:t>
            </a:r>
            <a:endParaRPr lang="it-IT" sz="2400" b="0" dirty="0">
              <a:solidFill>
                <a:srgbClr val="FF0000"/>
              </a:solidFill>
              <a:latin typeface="Franklin Gothic Demi"/>
              <a:cs typeface="Arial"/>
            </a:endParaRPr>
          </a:p>
        </p:txBody>
      </p:sp>
      <p:sp>
        <p:nvSpPr>
          <p:cNvPr id="6148" name="Segnaposto contenuto 2"/>
          <p:cNvSpPr txBox="1">
            <a:spLocks/>
          </p:cNvSpPr>
          <p:nvPr/>
        </p:nvSpPr>
        <p:spPr bwMode="auto">
          <a:xfrm>
            <a:off x="251520" y="1406525"/>
            <a:ext cx="8568952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marL="0" indent="0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</a:pPr>
            <a:endParaRPr lang="it-IT" sz="1600" b="0" dirty="0" smtClean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>
              <a:defRPr/>
            </a:pPr>
            <a:fld id="{4AF7CC71-C7A2-4823-B354-8648E4BF33FA}" type="slidenum">
              <a:rPr lang="it-IT"/>
              <a:pPr>
                <a:defRPr/>
              </a:pPr>
              <a:t>12</a:t>
            </a:fld>
            <a:endParaRPr lang="it-IT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812644"/>
              </p:ext>
            </p:extLst>
          </p:nvPr>
        </p:nvGraphicFramePr>
        <p:xfrm>
          <a:off x="362043" y="1406525"/>
          <a:ext cx="7993064" cy="3676651"/>
        </p:xfrm>
        <a:graphic>
          <a:graphicData uri="http://schemas.openxmlformats.org/drawingml/2006/table">
            <a:tbl>
              <a:tblPr/>
              <a:tblGrid>
                <a:gridCol w="3293065"/>
                <a:gridCol w="1669498"/>
                <a:gridCol w="1687643"/>
                <a:gridCol w="1342858"/>
              </a:tblGrid>
              <a:tr h="373414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400" b="1" kern="1200" dirty="0">
                        <a:solidFill>
                          <a:srgbClr val="000000"/>
                        </a:solidFill>
                        <a:latin typeface="Franklin Gothic Demi" pitchFamily="34" charset="0"/>
                        <a:ea typeface="+mj-ea"/>
                        <a:cs typeface="+mj-cs"/>
                      </a:endParaRP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400" b="1" kern="1200" dirty="0">
                        <a:solidFill>
                          <a:srgbClr val="000000"/>
                        </a:solidFill>
                        <a:latin typeface="Franklin Gothic Demi" pitchFamily="34" charset="0"/>
                        <a:ea typeface="+mj-ea"/>
                        <a:cs typeface="+mj-cs"/>
                      </a:endParaRP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400" b="1" kern="1200" dirty="0">
                        <a:solidFill>
                          <a:srgbClr val="000000"/>
                        </a:solidFill>
                        <a:latin typeface="Franklin Gothic Demi" pitchFamily="34" charset="0"/>
                        <a:ea typeface="+mj-ea"/>
                        <a:cs typeface="+mj-cs"/>
                      </a:endParaRP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66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OPERATIONS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Totale 2013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di cui per internalizzazioni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91132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+mn-cs"/>
                        </a:rPr>
                        <a:t>GG/P di partecipazione:</a:t>
                      </a:r>
                      <a:endParaRPr lang="it-IT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12.500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10.200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82%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12448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t-IT" sz="18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+mn-cs"/>
                        </a:rPr>
                        <a:t>Aliquote: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5.530</a:t>
                      </a:r>
                      <a:endParaRPr lang="it-IT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4.390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79%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12448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t-IT" sz="18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+mn-cs"/>
                        </a:rPr>
                        <a:t>GG/docenza: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1.300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1.110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85%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12448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t-IT" sz="1800" kern="12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+mn-cs"/>
                        </a:rPr>
                        <a:t>Coverage</a:t>
                      </a:r>
                      <a:r>
                        <a:rPr lang="it-IT" sz="18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+mn-cs"/>
                        </a:rPr>
                        <a:t>: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50%</a:t>
                      </a:r>
                      <a:endParaRPr lang="it-IT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2448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33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ECONOMICS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Totale 2013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di cui per internalizzazioni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52247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2.000.000</a:t>
                      </a:r>
                      <a:endParaRPr lang="it-IT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1.400.000</a:t>
                      </a:r>
                      <a:endParaRPr lang="it-IT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70%</a:t>
                      </a:r>
                      <a:endParaRPr lang="it-IT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61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olo 1"/>
          <p:cNvSpPr txBox="1">
            <a:spLocks/>
          </p:cNvSpPr>
          <p:nvPr/>
        </p:nvSpPr>
        <p:spPr bwMode="auto">
          <a:xfrm>
            <a:off x="251520" y="836712"/>
            <a:ext cx="8784976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400" b="0" dirty="0" smtClean="0">
                <a:solidFill>
                  <a:srgbClr val="FF0000"/>
                </a:solidFill>
                <a:latin typeface="Franklin Gothic Demi"/>
                <a:cs typeface="Arial"/>
              </a:rPr>
              <a:t>Focus 3 – Internalizzazioni realizzate nel 2013 – 1/3</a:t>
            </a:r>
            <a:endParaRPr lang="it-IT" sz="2400" b="0" dirty="0">
              <a:solidFill>
                <a:srgbClr val="FF0000"/>
              </a:solidFill>
              <a:latin typeface="Franklin Gothic Demi"/>
              <a:cs typeface="Arial"/>
            </a:endParaRPr>
          </a:p>
        </p:txBody>
      </p:sp>
      <p:sp>
        <p:nvSpPr>
          <p:cNvPr id="6148" name="Segnaposto contenuto 2"/>
          <p:cNvSpPr txBox="1">
            <a:spLocks/>
          </p:cNvSpPr>
          <p:nvPr/>
        </p:nvSpPr>
        <p:spPr bwMode="auto">
          <a:xfrm>
            <a:off x="142338" y="1216125"/>
            <a:ext cx="8568952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marL="0" indent="0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</a:pPr>
            <a:endParaRPr lang="it-IT" sz="1600" b="0" dirty="0" smtClean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>
              <a:defRPr/>
            </a:pPr>
            <a:fld id="{4AF7CC71-C7A2-4823-B354-8648E4BF33FA}" type="slidenum">
              <a:rPr lang="it-IT"/>
              <a:pPr>
                <a:defRPr/>
              </a:pPr>
              <a:t>13</a:t>
            </a:fld>
            <a:endParaRPr lang="it-IT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615316"/>
              </p:ext>
            </p:extLst>
          </p:nvPr>
        </p:nvGraphicFramePr>
        <p:xfrm>
          <a:off x="368490" y="1883391"/>
          <a:ext cx="8173124" cy="2719135"/>
        </p:xfrm>
        <a:graphic>
          <a:graphicData uri="http://schemas.openxmlformats.org/drawingml/2006/table">
            <a:tbl>
              <a:tblPr/>
              <a:tblGrid>
                <a:gridCol w="4251560"/>
                <a:gridCol w="1066727"/>
                <a:gridCol w="2854837"/>
              </a:tblGrid>
              <a:tr h="19141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INTERNALIZZAZIONI 2013</a:t>
                      </a:r>
                    </a:p>
                  </a:txBody>
                  <a:tcPr marL="7725" marR="7725" marT="7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36653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FUNZIONE</a:t>
                      </a:r>
                    </a:p>
                  </a:txBody>
                  <a:tcPr marL="7725" marR="7725" marT="7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REALIZZATE</a:t>
                      </a:r>
                    </a:p>
                  </a:txBody>
                  <a:tcPr marL="7725" marR="7725" marT="7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PREVISTE DALL'ACCORDO 16 APRILE 2013</a:t>
                      </a:r>
                    </a:p>
                  </a:txBody>
                  <a:tcPr marL="7725" marR="7725" marT="7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7330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APPLICATION DEVELOPMENT &amp; MANAGEMENT</a:t>
                      </a:r>
                    </a:p>
                  </a:txBody>
                  <a:tcPr marL="7725" marR="7725" marT="7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0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 SECURITY</a:t>
                      </a:r>
                    </a:p>
                  </a:txBody>
                  <a:tcPr marL="7725" marR="7725" marT="7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0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INFRASTRUCTURES</a:t>
                      </a:r>
                    </a:p>
                  </a:txBody>
                  <a:tcPr marL="7725" marR="7725" marT="7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1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TOTALE</a:t>
                      </a:r>
                    </a:p>
                  </a:txBody>
                  <a:tcPr marL="7725" marR="7725" marT="7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50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olo 1"/>
          <p:cNvSpPr txBox="1">
            <a:spLocks/>
          </p:cNvSpPr>
          <p:nvPr/>
        </p:nvSpPr>
        <p:spPr bwMode="auto">
          <a:xfrm>
            <a:off x="251520" y="836712"/>
            <a:ext cx="8784976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400" b="0" dirty="0" smtClean="0">
                <a:solidFill>
                  <a:srgbClr val="FF0000"/>
                </a:solidFill>
                <a:latin typeface="Franklin Gothic Demi"/>
                <a:cs typeface="Arial"/>
              </a:rPr>
              <a:t>Focus 3 – Internalizzazioni realizzate nel 2013 – 2/3</a:t>
            </a:r>
            <a:endParaRPr lang="it-IT" sz="2400" b="0" dirty="0">
              <a:solidFill>
                <a:srgbClr val="FF0000"/>
              </a:solidFill>
              <a:latin typeface="Franklin Gothic Demi"/>
              <a:cs typeface="Arial"/>
            </a:endParaRPr>
          </a:p>
        </p:txBody>
      </p:sp>
      <p:sp>
        <p:nvSpPr>
          <p:cNvPr id="6148" name="Segnaposto contenuto 2"/>
          <p:cNvSpPr txBox="1">
            <a:spLocks/>
          </p:cNvSpPr>
          <p:nvPr/>
        </p:nvSpPr>
        <p:spPr bwMode="auto">
          <a:xfrm>
            <a:off x="251520" y="1406525"/>
            <a:ext cx="8568952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marL="0" indent="0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</a:pPr>
            <a:endParaRPr lang="it-IT" sz="1600" b="0" dirty="0" smtClean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>
              <a:defRPr/>
            </a:pPr>
            <a:fld id="{4AF7CC71-C7A2-4823-B354-8648E4BF33FA}" type="slidenum">
              <a:rPr lang="it-IT"/>
              <a:pPr>
                <a:defRPr/>
              </a:pPr>
              <a:t>14</a:t>
            </a:fld>
            <a:endParaRPr lang="it-IT"/>
          </a:p>
        </p:txBody>
      </p:sp>
      <p:graphicFrame>
        <p:nvGraphicFramePr>
          <p:cNvPr id="5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893209"/>
              </p:ext>
            </p:extLst>
          </p:nvPr>
        </p:nvGraphicFramePr>
        <p:xfrm>
          <a:off x="169737" y="1306909"/>
          <a:ext cx="8732518" cy="5055394"/>
        </p:xfrm>
        <a:graphic>
          <a:graphicData uri="http://schemas.openxmlformats.org/drawingml/2006/table">
            <a:tbl>
              <a:tblPr/>
              <a:tblGrid>
                <a:gridCol w="1021247"/>
                <a:gridCol w="757280"/>
                <a:gridCol w="757280"/>
                <a:gridCol w="367820"/>
                <a:gridCol w="367820"/>
                <a:gridCol w="367820"/>
                <a:gridCol w="1034229"/>
                <a:gridCol w="1034229"/>
                <a:gridCol w="1021247"/>
                <a:gridCol w="367820"/>
                <a:gridCol w="817863"/>
                <a:gridCol w="817863"/>
              </a:tblGrid>
              <a:tr h="1108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6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FUNZIONE</a:t>
                      </a:r>
                    </a:p>
                  </a:txBody>
                  <a:tcPr marL="2752" marR="2752" marT="27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6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II LIVELLO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6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TITOLO DI CUI ACCORDO OO.SS.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6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Prev.  Acc.  OO.SS.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6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di cui 2013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6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Realizzato 2013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6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Delta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6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FASE DI PROCESSO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6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FORMAZIONE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078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Argomenti/Tematiche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Tipologia 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Part.ti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 cui Sedi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235344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</a:t>
                      </a:r>
                    </a:p>
                  </a:txBody>
                  <a:tcPr marL="2752" marR="2752" marT="27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ADM.C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CRM WHOLESALE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SD/SF/AM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SIEBEL; TIBCO</a:t>
                      </a:r>
                      <a:b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Aula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Bari (8); Napoli (25); Roma (14)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2669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ADM.C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CRM DYNAMICS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SD/SF/AM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 DYNAMICS CRM 2011; MS DYNAMICS EXTENDING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Aula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Bari (13); Napoli (6); Roma (18)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534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ADM.E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SAP MM-SCM-SRM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SD/SF/AM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SAP MM; SAP SCM; SAP SRM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TOJ, Aula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Milano (1); Napoli (25); Roma (32)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8386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ADM.C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DOCUMENTALE TOP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SD/SF/AM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FILENET CONTENT MANAGER E PLATFORM 5.0; JAVA;  SOLUZIONI ENTERPRISE E WEB CON JAVA 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Aula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Bari (3); Napoli (2); Roma (9)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676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ADM.C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NGOM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SD/SF/AM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TIBCO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TOJ, Aula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Bari (12); Bologna (2); Napoli (30); Roma (27); Trento (6); Torino (1)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2669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ADM.C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CCS TOP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SD/SF/AM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PEGA 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Aula, eLearning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Bari (3); Napoli (6); Roma (10)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844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ADM.B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FRAUD - PROCESSI E TECNOLOGIE IN AMBITO FRODI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SD/SF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OVERVIEW FUNZIONALE DEI SISTEMI ANTIFRODE; SOLUZIONI ANTIFRODE; BUSINESS INTELLIGENCE; ORACLE 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Aula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Bari (5); Napoli (1); Roma (1); Trento (3); Venezia (25)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42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ADM.B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BANKING - PROCESSI E TECNOLOGIE IN AMBITO BANCKING 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PROCESSI DEL BANKING; EXISTBUS; ORACLE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Aula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Napoli (1); Trento(8)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346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ADM.B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BILLING PREPAGATO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ORGA BASE; APPLICATIVI PREPAID; TOOL DI CONFIGURAZIONE OPSC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TOJ, Aula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Napoli (11); Padova (1); Roma (6)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5151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ADM.O/ADM.D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SD/SF/AM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APPLICATIVI IBM; APPLICATIVI MICROSOFT; ORACLE 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Aula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Bari (12); Roma (45); Trento (14)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534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ADM.D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DWH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SD/SF/AM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SISTEMI DWH CREDITO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TOJ, Aula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Bari (31); Milano (3); Roma(29)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427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ADM.IT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 FFP&amp;TOOLS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SHAREPOINT 2010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Aula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Napoli(1); Trento(2); Roma (1)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4686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TOTALE ADM</a:t>
                      </a:r>
                    </a:p>
                  </a:txBody>
                  <a:tcPr marL="2752" marR="2752" marT="27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2752" marR="2752" marT="2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752" marR="2752" marT="2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752" marR="2752" marT="27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752" marR="2752" marT="27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752" marR="2752" marT="2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752" marR="2752" marT="2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60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olo 1"/>
          <p:cNvSpPr txBox="1">
            <a:spLocks/>
          </p:cNvSpPr>
          <p:nvPr/>
        </p:nvSpPr>
        <p:spPr bwMode="auto">
          <a:xfrm>
            <a:off x="251520" y="836712"/>
            <a:ext cx="8784976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400" b="0" dirty="0" smtClean="0">
                <a:solidFill>
                  <a:srgbClr val="FF0000"/>
                </a:solidFill>
                <a:latin typeface="Franklin Gothic Demi"/>
                <a:cs typeface="Arial"/>
              </a:rPr>
              <a:t>Focus 3 – Internalizzazioni realizzate nel 2013 – 3/3</a:t>
            </a:r>
            <a:endParaRPr lang="it-IT" sz="2400" b="0" dirty="0">
              <a:solidFill>
                <a:srgbClr val="FF0000"/>
              </a:solidFill>
              <a:latin typeface="Franklin Gothic Demi"/>
              <a:cs typeface="Arial"/>
            </a:endParaRPr>
          </a:p>
        </p:txBody>
      </p:sp>
      <p:sp>
        <p:nvSpPr>
          <p:cNvPr id="6148" name="Segnaposto contenuto 2"/>
          <p:cNvSpPr txBox="1">
            <a:spLocks/>
          </p:cNvSpPr>
          <p:nvPr/>
        </p:nvSpPr>
        <p:spPr bwMode="auto">
          <a:xfrm>
            <a:off x="251520" y="1406525"/>
            <a:ext cx="8568952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marL="0" indent="0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</a:pPr>
            <a:endParaRPr lang="it-IT" sz="1600" b="0" dirty="0" smtClean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>
              <a:defRPr/>
            </a:pPr>
            <a:fld id="{4AF7CC71-C7A2-4823-B354-8648E4BF33FA}" type="slidenum">
              <a:rPr lang="it-IT"/>
              <a:pPr>
                <a:defRPr/>
              </a:pPr>
              <a:t>15</a:t>
            </a:fld>
            <a:endParaRPr lang="it-IT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822343"/>
              </p:ext>
            </p:extLst>
          </p:nvPr>
        </p:nvGraphicFramePr>
        <p:xfrm>
          <a:off x="272142" y="1439556"/>
          <a:ext cx="8752114" cy="4687942"/>
        </p:xfrm>
        <a:graphic>
          <a:graphicData uri="http://schemas.openxmlformats.org/drawingml/2006/table">
            <a:tbl>
              <a:tblPr/>
              <a:tblGrid>
                <a:gridCol w="1023537"/>
                <a:gridCol w="758979"/>
                <a:gridCol w="758979"/>
                <a:gridCol w="368647"/>
                <a:gridCol w="368647"/>
                <a:gridCol w="368647"/>
                <a:gridCol w="1036549"/>
                <a:gridCol w="1036549"/>
                <a:gridCol w="1023537"/>
                <a:gridCol w="368647"/>
                <a:gridCol w="819698"/>
                <a:gridCol w="819698"/>
              </a:tblGrid>
              <a:tr h="1177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7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FUNZIONE</a:t>
                      </a:r>
                    </a:p>
                  </a:txBody>
                  <a:tcPr marL="3182" marR="3182" marT="3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7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II LIVELLO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7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TITOLO DI CUI ACCORDO OO.SS.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7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Prev.  Acc.  OO.SS.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7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di cui 2013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7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Realizzato 2013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7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Delta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7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FASE DI PROCESSO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7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FORMAZIONE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4498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Argomenti/Tematiche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Tipologia 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Part.ti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 cui Sedi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57587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INF.</a:t>
                      </a:r>
                    </a:p>
                  </a:txBody>
                  <a:tcPr marL="3182" marR="3182" marT="3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I.CT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 ROOM (INIZIATIVA INCIDENT &amp; PROBLEM MANAGEMENT)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INCIDENT MANAGEMENT;  REINGEGNERIZZAZIONE  TOOL  GESTIONE DEI TICKET; ATTIVITÀ DI DELIVERY &amp; OPERATIONS 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SOLARIS; MYSQL; WINDOWS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Aula, aula virtuale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Bari (12);Roma (23); Cagliari (2)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9633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I.CT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 ROOM (INIZIATIVA INFRASTRUCTURAL MANAGEMENT)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2041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I.DC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CENTER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INTERNALIZZAZIONI ATTIVITÀ DI VAS (VALUE ADDED SERVICES)</a:t>
                      </a:r>
                      <a:b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SOLARIS; MYSQL; WM WARE; SISTEMI DI VIRTUALIZZAZIONE; SISTEMI OPERATIVI (LINUX; WINDOWS)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Aula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Bari (3); Bologna (5); Firenze (7); Padova (11); Milano (9); Roma (24); Napoli (15)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62041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I.UC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SERVICE DESK CAGLIARI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n.a.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PROCESSI DI SERVIZIO; STRUMENTI DI LAVORO; PROBLEM SOLVING; ISTRUZIONI OPERATIVE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Aula, Affian.to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Cagliari (7)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408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TOTALE INFRASTRUCTURES</a:t>
                      </a:r>
                    </a:p>
                  </a:txBody>
                  <a:tcPr marL="3182" marR="3182" marT="3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3182" marR="3182" marT="31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82" marR="3182" marT="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82" marR="3182" marT="31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82" marR="3182" marT="31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82" marR="3182" marT="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81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</a:t>
                      </a:r>
                    </a:p>
                  </a:txBody>
                  <a:tcPr marL="3182" marR="3182" marT="3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TS.SA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BACK-OFFICE APPLICATIVO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n.a.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ARCHITETTURE DEL BACKBONE IP E DDOS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Roma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126310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TS.SA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ESTRAZIONE E FORNITURA EVIDENZA PRO CERTIFICAZIONE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n.a.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CONTRASTO DEL MALWARE; PROTEZIONE DELLE PDL; DNS SECURITY-DNS OVERVIEW; ARCHITETTURA DI SICUREZZA LTE E BACKBONE IP E DDOS MITIGATION; MOBILE MALWARE ; PROCESSO DI RISK MANAGEMENT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Roma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12726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TOTALE TECHNICAL SECURITY</a:t>
                      </a:r>
                    </a:p>
                  </a:txBody>
                  <a:tcPr marL="3182" marR="3182" marT="3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3182" marR="3182" marT="31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82" marR="3182" marT="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82" marR="3182" marT="31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82" marR="3182" marT="31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82" marR="3182" marT="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044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8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TOTALE TIIT</a:t>
                      </a:r>
                    </a:p>
                  </a:txBody>
                  <a:tcPr marL="3182" marR="3182" marT="3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82" marR="3182" marT="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82" marR="3182" marT="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82" marR="3182" marT="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82" marR="3182" marT="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82" marR="3182" marT="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4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olo 1"/>
          <p:cNvSpPr txBox="1">
            <a:spLocks/>
          </p:cNvSpPr>
          <p:nvPr/>
        </p:nvSpPr>
        <p:spPr bwMode="auto">
          <a:xfrm>
            <a:off x="251520" y="836712"/>
            <a:ext cx="8784976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defTabSz="912813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2400" b="0" dirty="0">
                <a:solidFill>
                  <a:srgbClr val="FF0000"/>
                </a:solidFill>
                <a:latin typeface="Franklin Gothic Demi"/>
                <a:cs typeface="Arial"/>
              </a:rPr>
              <a:t>Piano IT 2014-2016 – Digital </a:t>
            </a:r>
            <a:r>
              <a:rPr lang="it-IT" sz="2400" b="0" dirty="0" err="1">
                <a:solidFill>
                  <a:srgbClr val="FF0000"/>
                </a:solidFill>
                <a:latin typeface="Franklin Gothic Demi"/>
                <a:cs typeface="Arial"/>
              </a:rPr>
              <a:t>Telco</a:t>
            </a:r>
            <a:r>
              <a:rPr lang="it-IT" sz="2400" b="0" dirty="0">
                <a:solidFill>
                  <a:srgbClr val="FF0000"/>
                </a:solidFill>
                <a:latin typeface="Franklin Gothic Demi"/>
                <a:cs typeface="Arial"/>
              </a:rPr>
              <a:t>: perché ora</a:t>
            </a:r>
          </a:p>
        </p:txBody>
      </p:sp>
      <p:sp>
        <p:nvSpPr>
          <p:cNvPr id="6148" name="Segnaposto contenuto 2"/>
          <p:cNvSpPr txBox="1">
            <a:spLocks/>
          </p:cNvSpPr>
          <p:nvPr/>
        </p:nvSpPr>
        <p:spPr bwMode="auto">
          <a:xfrm>
            <a:off x="251520" y="1406523"/>
            <a:ext cx="8568952" cy="493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marL="285750" indent="-285750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q"/>
            </a:pPr>
            <a:r>
              <a:rPr lang="it-IT" sz="1600" b="0" dirty="0" smtClean="0">
                <a:solidFill>
                  <a:srgbClr val="000000"/>
                </a:solidFill>
              </a:rPr>
              <a:t>I paradigmi </a:t>
            </a:r>
            <a:r>
              <a:rPr lang="it-IT" sz="1600" b="0" dirty="0">
                <a:solidFill>
                  <a:srgbClr val="000000"/>
                </a:solidFill>
              </a:rPr>
              <a:t>di ''mercato stabile'' </a:t>
            </a:r>
            <a:r>
              <a:rPr lang="it-IT" sz="1600" b="0" dirty="0" smtClean="0">
                <a:solidFill>
                  <a:srgbClr val="000000"/>
                </a:solidFill>
              </a:rPr>
              <a:t>e ''ciclo di vita del prodotto'' sono ormai terminati per il mercato delle Telecomunicazioni</a:t>
            </a:r>
            <a:endParaRPr lang="it-IT" b="0" dirty="0" smtClean="0">
              <a:solidFill>
                <a:srgbClr val="000000"/>
              </a:solidFill>
            </a:endParaRPr>
          </a:p>
          <a:p>
            <a:pPr marL="285750" indent="-285750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q"/>
            </a:pPr>
            <a:r>
              <a:rPr lang="it-IT" sz="1600" b="0" dirty="0" smtClean="0">
                <a:solidFill>
                  <a:srgbClr val="000000"/>
                </a:solidFill>
              </a:rPr>
              <a:t>Le conseguenze derivanti da cd. mondo ''Digital Services'' offrono alle </a:t>
            </a:r>
            <a:r>
              <a:rPr lang="it-IT" sz="1600" b="0" dirty="0" err="1" smtClean="0">
                <a:solidFill>
                  <a:srgbClr val="000000"/>
                </a:solidFill>
              </a:rPr>
              <a:t>Telco</a:t>
            </a:r>
            <a:r>
              <a:rPr lang="it-IT" sz="1600" b="0" dirty="0" smtClean="0">
                <a:solidFill>
                  <a:srgbClr val="000000"/>
                </a:solidFill>
              </a:rPr>
              <a:t> opportunità ben oltre il modello di business che la prima generazione di internet ha offerto</a:t>
            </a:r>
            <a:endParaRPr lang="it-IT" b="0" dirty="0" smtClean="0">
              <a:solidFill>
                <a:srgbClr val="000000"/>
              </a:solidFill>
            </a:endParaRPr>
          </a:p>
          <a:p>
            <a:pPr marL="285750" indent="-285750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q"/>
            </a:pPr>
            <a:r>
              <a:rPr lang="it-IT" sz="1600" b="0" dirty="0" smtClean="0">
                <a:solidFill>
                  <a:srgbClr val="000000"/>
                </a:solidFill>
              </a:rPr>
              <a:t>Le aspettative di </a:t>
            </a:r>
            <a:r>
              <a:rPr lang="it-IT" sz="1600" b="0" dirty="0" err="1" smtClean="0">
                <a:solidFill>
                  <a:srgbClr val="000000"/>
                </a:solidFill>
              </a:rPr>
              <a:t>Customer</a:t>
            </a:r>
            <a:r>
              <a:rPr lang="it-IT" sz="1600" b="0" dirty="0" smtClean="0">
                <a:solidFill>
                  <a:srgbClr val="000000"/>
                </a:solidFill>
              </a:rPr>
              <a:t> Experience sono modellate da quello che forniscono azienda come Apple, Google e </a:t>
            </a:r>
            <a:r>
              <a:rPr lang="it-IT" sz="1600" b="0" dirty="0" err="1" smtClean="0">
                <a:solidFill>
                  <a:srgbClr val="000000"/>
                </a:solidFill>
              </a:rPr>
              <a:t>Facebook</a:t>
            </a:r>
            <a:r>
              <a:rPr lang="it-IT" sz="1600" b="0" dirty="0" smtClean="0">
                <a:solidFill>
                  <a:srgbClr val="000000"/>
                </a:solidFill>
              </a:rPr>
              <a:t> </a:t>
            </a:r>
            <a:endParaRPr lang="it-IT" b="0" dirty="0" smtClean="0">
              <a:solidFill>
                <a:srgbClr val="000000"/>
              </a:solidFill>
            </a:endParaRPr>
          </a:p>
          <a:p>
            <a:pPr marL="285750" indent="-285750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q"/>
            </a:pPr>
            <a:r>
              <a:rPr lang="it-IT" sz="1600" b="0" dirty="0" smtClean="0">
                <a:solidFill>
                  <a:srgbClr val="000000"/>
                </a:solidFill>
              </a:rPr>
              <a:t>Gli Operatori devono quindi adeguare il proprio modello verso la cd. Digital </a:t>
            </a:r>
            <a:r>
              <a:rPr lang="it-IT" sz="1600" b="0" dirty="0" err="1" smtClean="0">
                <a:solidFill>
                  <a:srgbClr val="000000"/>
                </a:solidFill>
              </a:rPr>
              <a:t>Customer</a:t>
            </a:r>
            <a:r>
              <a:rPr lang="it-IT" sz="1600" b="0" dirty="0" smtClean="0">
                <a:solidFill>
                  <a:srgbClr val="000000"/>
                </a:solidFill>
              </a:rPr>
              <a:t> Experience</a:t>
            </a:r>
          </a:p>
          <a:p>
            <a:pPr marL="285750" indent="-285750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q"/>
            </a:pPr>
            <a:r>
              <a:rPr lang="it-IT" sz="1600" b="0" dirty="0" smtClean="0">
                <a:solidFill>
                  <a:srgbClr val="000000"/>
                </a:solidFill>
              </a:rPr>
              <a:t>Il paradigma ''Digital </a:t>
            </a:r>
            <a:r>
              <a:rPr lang="it-IT" sz="1600" b="0" dirty="0" err="1" smtClean="0">
                <a:solidFill>
                  <a:srgbClr val="000000"/>
                </a:solidFill>
              </a:rPr>
              <a:t>Telco</a:t>
            </a:r>
            <a:r>
              <a:rPr lang="it-IT" sz="1600" b="0" dirty="0" smtClean="0">
                <a:solidFill>
                  <a:srgbClr val="000000"/>
                </a:solidFill>
              </a:rPr>
              <a:t>'' incoraggia l’Azienda ad innovare per creare nuovi modelli di  business che massimizzano i vantaggi della tecnologia </a:t>
            </a:r>
            <a:endParaRPr lang="it-IT" sz="1600" b="0" dirty="0">
              <a:solidFill>
                <a:srgbClr val="000000"/>
              </a:solidFill>
            </a:endParaRPr>
          </a:p>
          <a:p>
            <a:pPr marL="285750" indent="-285750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q"/>
            </a:pPr>
            <a:r>
              <a:rPr lang="it-IT" sz="1600" b="0" dirty="0" smtClean="0">
                <a:solidFill>
                  <a:srgbClr val="000000"/>
                </a:solidFill>
              </a:rPr>
              <a:t>Una indagine </a:t>
            </a:r>
            <a:r>
              <a:rPr lang="it-IT" sz="1600" b="0" dirty="0" err="1" smtClean="0">
                <a:solidFill>
                  <a:srgbClr val="000000"/>
                </a:solidFill>
              </a:rPr>
              <a:t>Gartner</a:t>
            </a:r>
            <a:r>
              <a:rPr lang="it-IT" sz="1600" b="0" dirty="0" smtClean="0">
                <a:solidFill>
                  <a:srgbClr val="000000"/>
                </a:solidFill>
              </a:rPr>
              <a:t> condotta su oltre 2.000 aziende a livello mondiale, indica che la digitalizzazione abilita maggiore crescita, efficacia ed efficienza rispetto ad attori </a:t>
            </a:r>
            <a:r>
              <a:rPr lang="it-IT" sz="1600" b="0" dirty="0" err="1" smtClean="0">
                <a:solidFill>
                  <a:srgbClr val="000000"/>
                </a:solidFill>
              </a:rPr>
              <a:t>Telco</a:t>
            </a:r>
            <a:r>
              <a:rPr lang="it-IT" sz="1600" b="0" dirty="0" smtClean="0">
                <a:solidFill>
                  <a:srgbClr val="000000"/>
                </a:solidFill>
              </a:rPr>
              <a:t> non ''Digital''</a:t>
            </a:r>
          </a:p>
          <a:p>
            <a:pPr marL="285750" indent="-285750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q"/>
            </a:pPr>
            <a:endParaRPr lang="it-IT" sz="1600" b="0" dirty="0" smtClean="0">
              <a:solidFill>
                <a:srgbClr val="000000"/>
              </a:solidFill>
            </a:endParaRPr>
          </a:p>
          <a:p>
            <a:pPr marL="285750" indent="-285750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q"/>
            </a:pPr>
            <a:endParaRPr lang="it-IT" sz="1600" b="0" dirty="0" smtClean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>
              <a:defRPr/>
            </a:pPr>
            <a:fld id="{4AF7CC71-C7A2-4823-B354-8648E4BF33FA}" type="slidenum">
              <a:rPr lang="it-IT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89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olo 1"/>
          <p:cNvSpPr txBox="1">
            <a:spLocks/>
          </p:cNvSpPr>
          <p:nvPr/>
        </p:nvSpPr>
        <p:spPr bwMode="auto">
          <a:xfrm>
            <a:off x="251520" y="836712"/>
            <a:ext cx="8784976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400" b="0" dirty="0">
                <a:solidFill>
                  <a:srgbClr val="FF0000"/>
                </a:solidFill>
                <a:latin typeface="Franklin Gothic Demi"/>
                <a:cs typeface="Arial"/>
              </a:rPr>
              <a:t>Piano IT </a:t>
            </a:r>
            <a:r>
              <a:rPr lang="it-IT" sz="2400" b="0" dirty="0" smtClean="0">
                <a:solidFill>
                  <a:srgbClr val="FF0000"/>
                </a:solidFill>
                <a:latin typeface="Franklin Gothic Demi"/>
                <a:cs typeface="Arial"/>
              </a:rPr>
              <a:t>2014-2016 – Razionali </a:t>
            </a:r>
            <a:r>
              <a:rPr lang="it-IT" sz="2400" b="0" dirty="0">
                <a:solidFill>
                  <a:srgbClr val="FF0000"/>
                </a:solidFill>
                <a:latin typeface="Franklin Gothic Demi"/>
                <a:cs typeface="Arial"/>
              </a:rPr>
              <a:t>per l’indirizzo degli </a:t>
            </a:r>
            <a:r>
              <a:rPr lang="it-IT" sz="2400" b="0" dirty="0" smtClean="0">
                <a:solidFill>
                  <a:srgbClr val="FF0000"/>
                </a:solidFill>
                <a:latin typeface="Franklin Gothic Demi"/>
                <a:cs typeface="Arial"/>
              </a:rPr>
              <a:t>investimenti</a:t>
            </a:r>
            <a:endParaRPr lang="it-IT" sz="2400" b="0" dirty="0">
              <a:solidFill>
                <a:srgbClr val="FF0000"/>
              </a:solidFill>
              <a:latin typeface="Franklin Gothic Demi"/>
              <a:cs typeface="Arial"/>
            </a:endParaRPr>
          </a:p>
        </p:txBody>
      </p:sp>
      <p:sp>
        <p:nvSpPr>
          <p:cNvPr id="6148" name="Segnaposto contenuto 2"/>
          <p:cNvSpPr txBox="1">
            <a:spLocks/>
          </p:cNvSpPr>
          <p:nvPr/>
        </p:nvSpPr>
        <p:spPr bwMode="auto">
          <a:xfrm>
            <a:off x="251520" y="1406525"/>
            <a:ext cx="8568952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marL="285750" indent="-285750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q"/>
            </a:pPr>
            <a:r>
              <a:rPr lang="it-IT" sz="1600" b="0" dirty="0" smtClean="0">
                <a:solidFill>
                  <a:srgbClr val="000000"/>
                </a:solidFill>
              </a:rPr>
              <a:t>L’infrastruttura IT di Telecom Italia è caratterizzata da elevata complessità, </a:t>
            </a:r>
            <a:r>
              <a:rPr lang="it-IT" sz="1600" b="0" dirty="0">
                <a:solidFill>
                  <a:srgbClr val="000000"/>
                </a:solidFill>
              </a:rPr>
              <a:t>negli ultimi </a:t>
            </a:r>
            <a:r>
              <a:rPr lang="it-IT" sz="1600" b="0" dirty="0" smtClean="0">
                <a:solidFill>
                  <a:srgbClr val="000000"/>
                </a:solidFill>
              </a:rPr>
              <a:t>anni ha subito</a:t>
            </a:r>
            <a:r>
              <a:rPr lang="it-IT" sz="1600" b="0" dirty="0">
                <a:solidFill>
                  <a:srgbClr val="000000"/>
                </a:solidFill>
              </a:rPr>
              <a:t> </a:t>
            </a:r>
            <a:r>
              <a:rPr lang="it-IT" sz="1600" b="0" dirty="0" smtClean="0">
                <a:solidFill>
                  <a:srgbClr val="000000"/>
                </a:solidFill>
              </a:rPr>
              <a:t>un’evoluzione per </a:t>
            </a:r>
            <a:r>
              <a:rPr lang="it-IT" sz="1600" b="0" i="1" dirty="0" smtClean="0">
                <a:solidFill>
                  <a:srgbClr val="000000"/>
                </a:solidFill>
              </a:rPr>
              <a:t>accrescimento</a:t>
            </a:r>
            <a:r>
              <a:rPr lang="it-IT" sz="1600" b="0" dirty="0" smtClean="0">
                <a:solidFill>
                  <a:srgbClr val="000000"/>
                </a:solidFill>
              </a:rPr>
              <a:t> che non ha potuto indirizzare i problemi strutturali ma ne ha ulteriormente aumentato la complessità</a:t>
            </a:r>
          </a:p>
          <a:p>
            <a:pPr marL="285750" indent="-285750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q"/>
            </a:pPr>
            <a:r>
              <a:rPr lang="it-IT" sz="1600" b="0" dirty="0" smtClean="0">
                <a:solidFill>
                  <a:srgbClr val="000000"/>
                </a:solidFill>
              </a:rPr>
              <a:t>Le sfide che i </a:t>
            </a:r>
            <a:r>
              <a:rPr lang="it-IT" sz="1600" b="0" dirty="0" err="1" smtClean="0">
                <a:solidFill>
                  <a:srgbClr val="000000"/>
                </a:solidFill>
              </a:rPr>
              <a:t>Telco</a:t>
            </a:r>
            <a:r>
              <a:rPr lang="it-IT" sz="1600" b="0" dirty="0" smtClean="0">
                <a:solidFill>
                  <a:srgbClr val="000000"/>
                </a:solidFill>
              </a:rPr>
              <a:t> Service Providers (TSP) dovranno affrontare nel futuro, in un mercato maturo e caratterizzato da margini sotto pressione e crescente competitività, richiedono un cambio di paradigma e la drastica riduzione dei costi operativi e di sviluppo, ed una agilità e flessibilità superiore all’attuale</a:t>
            </a:r>
          </a:p>
          <a:p>
            <a:pPr marL="285750" indent="-285750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q"/>
            </a:pPr>
            <a:r>
              <a:rPr lang="it-IT" sz="1600" b="0" dirty="0" smtClean="0">
                <a:solidFill>
                  <a:srgbClr val="000000"/>
                </a:solidFill>
              </a:rPr>
              <a:t>Le condizioni attuali consentono di generare, attraverso azioni straordinarie di contenimento dei costi operativi, le risorse necessarie per implementare un piano organico, strutturato ed aggressivo di trasformazione delle infrastrutture e dei sistemi </a:t>
            </a:r>
          </a:p>
          <a:p>
            <a:pPr marL="285750" indent="-285750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q"/>
            </a:pPr>
            <a:r>
              <a:rPr lang="it-IT" sz="1600" b="0" dirty="0" smtClean="0">
                <a:solidFill>
                  <a:srgbClr val="000000"/>
                </a:solidFill>
              </a:rPr>
              <a:t>Non cogliere questa opportunità adesso comporterebbe il rischio di dover attuare in </a:t>
            </a:r>
            <a:r>
              <a:rPr lang="it-IT" sz="1600" b="0" dirty="0">
                <a:solidFill>
                  <a:srgbClr val="000000"/>
                </a:solidFill>
              </a:rPr>
              <a:t>futuro </a:t>
            </a:r>
            <a:r>
              <a:rPr lang="it-IT" sz="1600" b="0" dirty="0" smtClean="0">
                <a:solidFill>
                  <a:srgbClr val="000000"/>
                </a:solidFill>
              </a:rPr>
              <a:t> le iniziative proposte in condizioni (economiche e di mercato) più difficili per l’Azienda e con una dimensione tecnica del problema ulteriormente accresciuta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>
              <a:defRPr/>
            </a:pPr>
            <a:fld id="{4AF7CC71-C7A2-4823-B354-8648E4BF33FA}" type="slidenum">
              <a:rPr lang="it-IT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9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olo 1"/>
          <p:cNvSpPr txBox="1">
            <a:spLocks/>
          </p:cNvSpPr>
          <p:nvPr/>
        </p:nvSpPr>
        <p:spPr bwMode="auto">
          <a:xfrm>
            <a:off x="251520" y="836712"/>
            <a:ext cx="8784976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400" b="0" dirty="0" smtClean="0">
                <a:solidFill>
                  <a:srgbClr val="FF0000"/>
                </a:solidFill>
                <a:latin typeface="Franklin Gothic Demi"/>
                <a:cs typeface="Arial"/>
              </a:rPr>
              <a:t>Piano IT 2014-2016 – Le priorità IT verso la ''Digital </a:t>
            </a:r>
            <a:r>
              <a:rPr lang="it-IT" sz="2400" b="0" dirty="0" err="1" smtClean="0">
                <a:solidFill>
                  <a:srgbClr val="FF0000"/>
                </a:solidFill>
                <a:latin typeface="Franklin Gothic Demi"/>
                <a:cs typeface="Arial"/>
              </a:rPr>
              <a:t>Telco</a:t>
            </a:r>
            <a:r>
              <a:rPr lang="it-IT" sz="2400" b="0" dirty="0" smtClean="0">
                <a:solidFill>
                  <a:srgbClr val="FF0000"/>
                </a:solidFill>
                <a:latin typeface="Franklin Gothic Demi"/>
                <a:cs typeface="Arial"/>
              </a:rPr>
              <a:t>''</a:t>
            </a:r>
            <a:endParaRPr lang="it-IT" sz="2400" b="0" dirty="0">
              <a:solidFill>
                <a:srgbClr val="FF0000"/>
              </a:solidFill>
              <a:latin typeface="Franklin Gothic Demi"/>
              <a:cs typeface="Arial"/>
            </a:endParaRPr>
          </a:p>
        </p:txBody>
      </p:sp>
      <p:sp>
        <p:nvSpPr>
          <p:cNvPr id="6148" name="Segnaposto contenuto 2"/>
          <p:cNvSpPr txBox="1">
            <a:spLocks/>
          </p:cNvSpPr>
          <p:nvPr/>
        </p:nvSpPr>
        <p:spPr bwMode="auto">
          <a:xfrm>
            <a:off x="251520" y="1406525"/>
            <a:ext cx="8568952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marL="0" indent="0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</a:pPr>
            <a:r>
              <a:rPr lang="it-IT" sz="1600" b="0" dirty="0" smtClean="0">
                <a:solidFill>
                  <a:srgbClr val="000000"/>
                </a:solidFill>
              </a:rPr>
              <a:t>Occorre pertanto abilitare l’Azienda a competere efficacemente fornendo gli elementi necessari al business quali:</a:t>
            </a:r>
          </a:p>
          <a:p>
            <a:pPr marL="685800" lvl="1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q"/>
            </a:pPr>
            <a:r>
              <a:rPr lang="it-IT" sz="1600" b="0" dirty="0" smtClean="0">
                <a:solidFill>
                  <a:srgbClr val="000000"/>
                </a:solidFill>
              </a:rPr>
              <a:t>La gestione integrata del cliente, sfruttando i canali innovativi (Web, </a:t>
            </a:r>
            <a:r>
              <a:rPr lang="it-IT" sz="1600" b="0" dirty="0" err="1" smtClean="0">
                <a:solidFill>
                  <a:srgbClr val="000000"/>
                </a:solidFill>
              </a:rPr>
              <a:t>Apps</a:t>
            </a:r>
            <a:r>
              <a:rPr lang="it-IT" sz="1600" b="0" dirty="0" smtClean="0">
                <a:solidFill>
                  <a:srgbClr val="000000"/>
                </a:solidFill>
              </a:rPr>
              <a:t>, Social)</a:t>
            </a:r>
          </a:p>
          <a:p>
            <a:pPr marL="685800" lvl="1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q"/>
            </a:pPr>
            <a:r>
              <a:rPr lang="it-IT" sz="1600" b="0" dirty="0" smtClean="0">
                <a:solidFill>
                  <a:srgbClr val="000000"/>
                </a:solidFill>
              </a:rPr>
              <a:t>I processi di business ''</a:t>
            </a:r>
            <a:r>
              <a:rPr lang="it-IT" sz="1600" b="0" dirty="0" err="1" smtClean="0">
                <a:solidFill>
                  <a:srgbClr val="000000"/>
                </a:solidFill>
              </a:rPr>
              <a:t>near</a:t>
            </a:r>
            <a:r>
              <a:rPr lang="it-IT" sz="1600" b="0" dirty="0" smtClean="0">
                <a:solidFill>
                  <a:srgbClr val="000000"/>
                </a:solidFill>
              </a:rPr>
              <a:t>-real-time'' (''quasi in tempo reale'') </a:t>
            </a:r>
          </a:p>
          <a:p>
            <a:pPr marL="685800" lvl="1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q"/>
            </a:pPr>
            <a:r>
              <a:rPr lang="it-IT" sz="1600" b="0" dirty="0" smtClean="0">
                <a:solidFill>
                  <a:srgbClr val="000000"/>
                </a:solidFill>
              </a:rPr>
              <a:t>La gestione efficace ed integrata del patrimonio di dati interni all’azienda (IT e Rete), e l’integrazione  dei dati provenienti dai canali esterni (Web, Social)</a:t>
            </a:r>
          </a:p>
          <a:p>
            <a:pPr marL="685800" lvl="1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q"/>
            </a:pPr>
            <a:r>
              <a:rPr lang="it-IT" sz="1600" b="0" dirty="0" smtClean="0">
                <a:solidFill>
                  <a:srgbClr val="000000"/>
                </a:solidFill>
              </a:rPr>
              <a:t>La gestione proattiva (e non reattiva) dei clienti </a:t>
            </a:r>
          </a:p>
          <a:p>
            <a:pPr marL="685800" lvl="1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q"/>
            </a:pPr>
            <a:r>
              <a:rPr lang="it-IT" sz="1600" b="0" dirty="0" smtClean="0">
                <a:solidFill>
                  <a:srgbClr val="000000"/>
                </a:solidFill>
              </a:rPr>
              <a:t>La rapidità di esecuzione, efficienza ed efficacia nei processi operativi e di sviluppo dell’IT, per ridurre il time-to-market</a:t>
            </a:r>
          </a:p>
          <a:p>
            <a:pPr marL="685800" lvl="1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q"/>
            </a:pPr>
            <a:r>
              <a:rPr lang="it-IT" sz="1600" b="0" dirty="0" smtClean="0">
                <a:solidFill>
                  <a:srgbClr val="000000"/>
                </a:solidFill>
              </a:rPr>
              <a:t>L’agilità e flessibilità dell’IT ottenuta attraverso l’elevata standardizzazione e semplificazione delle infrastrutture</a:t>
            </a:r>
          </a:p>
          <a:p>
            <a:pPr marL="685800" lvl="1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q"/>
            </a:pPr>
            <a:r>
              <a:rPr lang="it-IT" sz="1600" b="0" dirty="0" smtClean="0">
                <a:solidFill>
                  <a:srgbClr val="000000"/>
                </a:solidFill>
              </a:rPr>
              <a:t>La standardizzazione dei servizi forniti all’esterno, attraverso interfacce ai servizi (</a:t>
            </a:r>
            <a:r>
              <a:rPr lang="it-IT" sz="1600" b="0" dirty="0" err="1" smtClean="0">
                <a:solidFill>
                  <a:srgbClr val="000000"/>
                </a:solidFill>
              </a:rPr>
              <a:t>APIs</a:t>
            </a:r>
            <a:r>
              <a:rPr lang="it-IT" sz="1600" b="0" dirty="0" smtClean="0">
                <a:solidFill>
                  <a:srgbClr val="000000"/>
                </a:solidFill>
              </a:rPr>
              <a:t>) ben definite, secondo modelli di integrazione e modelli di business flessibili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>
              <a:defRPr/>
            </a:pPr>
            <a:fld id="{4AF7CC71-C7A2-4823-B354-8648E4BF33FA}" type="slidenum">
              <a:rPr lang="it-IT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9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olo 1"/>
          <p:cNvSpPr txBox="1">
            <a:spLocks/>
          </p:cNvSpPr>
          <p:nvPr/>
        </p:nvSpPr>
        <p:spPr bwMode="auto">
          <a:xfrm>
            <a:off x="251520" y="836712"/>
            <a:ext cx="8784976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400" b="0" dirty="0" smtClean="0">
                <a:solidFill>
                  <a:srgbClr val="FF0000"/>
                </a:solidFill>
                <a:latin typeface="Franklin Gothic Demi"/>
                <a:cs typeface="Arial"/>
              </a:rPr>
              <a:t>Piano IT 2014-2016 – Opportunità dagli investimenti</a:t>
            </a:r>
            <a:endParaRPr lang="it-IT" sz="2400" b="0" dirty="0">
              <a:solidFill>
                <a:srgbClr val="FF0000"/>
              </a:solidFill>
              <a:latin typeface="Franklin Gothic Demi"/>
              <a:cs typeface="Arial"/>
            </a:endParaRPr>
          </a:p>
        </p:txBody>
      </p:sp>
      <p:sp>
        <p:nvSpPr>
          <p:cNvPr id="6148" name="Segnaposto contenuto 2"/>
          <p:cNvSpPr txBox="1">
            <a:spLocks/>
          </p:cNvSpPr>
          <p:nvPr/>
        </p:nvSpPr>
        <p:spPr bwMode="auto">
          <a:xfrm>
            <a:off x="251520" y="1406525"/>
            <a:ext cx="8568952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marL="285750" indent="-285750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q"/>
            </a:pPr>
            <a:r>
              <a:rPr lang="it-IT" sz="1600" b="0" dirty="0" smtClean="0">
                <a:solidFill>
                  <a:srgbClr val="000000"/>
                </a:solidFill>
              </a:rPr>
              <a:t>Cogliere l’opportunità di utilizzare con la massima focalizzazione le risorse rese disponibili dalla riduzione dei costi operativi per indirizzare i temi strategici indicati</a:t>
            </a:r>
          </a:p>
          <a:p>
            <a:pPr marL="685800" lvl="1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§"/>
            </a:pPr>
            <a:r>
              <a:rPr lang="it-IT" sz="1600" b="0" dirty="0" smtClean="0">
                <a:solidFill>
                  <a:srgbClr val="000000"/>
                </a:solidFill>
              </a:rPr>
              <a:t>Sviluppare le ''Priorità'' necessarie per la ''Digital </a:t>
            </a:r>
            <a:r>
              <a:rPr lang="it-IT" sz="1600" b="0" dirty="0" err="1" smtClean="0">
                <a:solidFill>
                  <a:srgbClr val="000000"/>
                </a:solidFill>
              </a:rPr>
              <a:t>Telco</a:t>
            </a:r>
            <a:r>
              <a:rPr lang="it-IT" sz="1600" b="0" dirty="0" smtClean="0">
                <a:solidFill>
                  <a:srgbClr val="000000"/>
                </a:solidFill>
              </a:rPr>
              <a:t>''</a:t>
            </a:r>
          </a:p>
          <a:p>
            <a:pPr marL="685800" lvl="1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§"/>
            </a:pPr>
            <a:r>
              <a:rPr lang="it-IT" sz="1600" b="0" dirty="0" smtClean="0">
                <a:solidFill>
                  <a:srgbClr val="000000"/>
                </a:solidFill>
              </a:rPr>
              <a:t>Semplificare ed aggiornare le infrastrutture informatiche e l’architettura applicativa</a:t>
            </a:r>
          </a:p>
          <a:p>
            <a:pPr marL="285750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F31107"/>
              </a:buClr>
              <a:buSzPct val="100000"/>
              <a:buFont typeface="Wingdings" pitchFamily="2" charset="2"/>
              <a:buChar char="q"/>
            </a:pPr>
            <a:r>
              <a:rPr lang="it-IT" sz="1600" b="0" dirty="0" smtClean="0">
                <a:solidFill>
                  <a:srgbClr val="000000"/>
                </a:solidFill>
              </a:rPr>
              <a:t>Attivare un ciclo virtuoso che favorisca il miglioramento della efficienza e dell’efficacia di    TI IT per sostenere  le strategie di business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>
              <a:defRPr/>
            </a:pPr>
            <a:fld id="{4AF7CC71-C7A2-4823-B354-8648E4BF33FA}" type="slidenum">
              <a:rPr lang="it-IT"/>
              <a:pPr>
                <a:defRPr/>
              </a:pPr>
              <a:t>5</a:t>
            </a:fld>
            <a:endParaRPr lang="it-IT" dirty="0"/>
          </a:p>
        </p:txBody>
      </p:sp>
      <p:sp>
        <p:nvSpPr>
          <p:cNvPr id="5" name="Freccia a destra 4"/>
          <p:cNvSpPr/>
          <p:nvPr/>
        </p:nvSpPr>
        <p:spPr>
          <a:xfrm>
            <a:off x="683568" y="3933056"/>
            <a:ext cx="2664296" cy="1446179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600" dirty="0">
              <a:solidFill>
                <a:schemeClr val="bg1"/>
              </a:solidFill>
            </a:endParaRPr>
          </a:p>
        </p:txBody>
      </p:sp>
      <p:grpSp>
        <p:nvGrpSpPr>
          <p:cNvPr id="6" name="Gruppo 2"/>
          <p:cNvGrpSpPr>
            <a:grpSpLocks/>
          </p:cNvGrpSpPr>
          <p:nvPr/>
        </p:nvGrpSpPr>
        <p:grpSpPr bwMode="auto">
          <a:xfrm>
            <a:off x="3488396" y="3861049"/>
            <a:ext cx="4900026" cy="2232250"/>
            <a:chOff x="3754045" y="4344512"/>
            <a:chExt cx="2664100" cy="2193259"/>
          </a:xfrm>
        </p:grpSpPr>
        <p:sp>
          <p:nvSpPr>
            <p:cNvPr id="8" name="Figura a mano libera 7"/>
            <p:cNvSpPr/>
            <p:nvPr/>
          </p:nvSpPr>
          <p:spPr>
            <a:xfrm>
              <a:off x="4903626" y="4344512"/>
              <a:ext cx="1514518" cy="630840"/>
            </a:xfrm>
            <a:custGeom>
              <a:avLst/>
              <a:gdLst>
                <a:gd name="connsiteX0" fmla="*/ 0 w 829502"/>
                <a:gd name="connsiteY0" fmla="*/ 0 h 631482"/>
                <a:gd name="connsiteX1" fmla="*/ 829502 w 829502"/>
                <a:gd name="connsiteY1" fmla="*/ 0 h 631482"/>
                <a:gd name="connsiteX2" fmla="*/ 829502 w 829502"/>
                <a:gd name="connsiteY2" fmla="*/ 631482 h 631482"/>
                <a:gd name="connsiteX3" fmla="*/ 0 w 829502"/>
                <a:gd name="connsiteY3" fmla="*/ 631482 h 631482"/>
                <a:gd name="connsiteX4" fmla="*/ 0 w 829502"/>
                <a:gd name="connsiteY4" fmla="*/ 0 h 63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9502" h="631482">
                  <a:moveTo>
                    <a:pt x="0" y="0"/>
                  </a:moveTo>
                  <a:lnTo>
                    <a:pt x="829502" y="0"/>
                  </a:lnTo>
                  <a:lnTo>
                    <a:pt x="829502" y="631482"/>
                  </a:lnTo>
                  <a:lnTo>
                    <a:pt x="0" y="6314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3970" tIns="13970" rIns="13970" bIns="13970" spcCol="1270" anchor="ctr"/>
            <a:lstStyle/>
            <a:p>
              <a:pPr algn="ctr" defTabSz="466725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t-IT" sz="1600" dirty="0">
                  <a:solidFill>
                    <a:schemeClr val="tx2"/>
                  </a:solidFill>
                </a:rPr>
                <a:t>Progetti </a:t>
              </a:r>
              <a:r>
                <a:rPr lang="it-IT" sz="1600" dirty="0" smtClean="0">
                  <a:solidFill>
                    <a:schemeClr val="tx2"/>
                  </a:solidFill>
                </a:rPr>
                <a:t>Trasformazione/  Innovazione</a:t>
              </a:r>
              <a:endParaRPr lang="en-GB" sz="1600" dirty="0">
                <a:solidFill>
                  <a:schemeClr val="tx2"/>
                </a:solidFill>
              </a:endParaRPr>
            </a:p>
          </p:txBody>
        </p:sp>
        <p:sp>
          <p:nvSpPr>
            <p:cNvPr id="9" name="Freccia ad arco 8"/>
            <p:cNvSpPr/>
            <p:nvPr/>
          </p:nvSpPr>
          <p:spPr>
            <a:xfrm>
              <a:off x="3959713" y="4486011"/>
              <a:ext cx="2458432" cy="1784146"/>
            </a:xfrm>
            <a:prstGeom prst="circularArrow">
              <a:avLst>
                <a:gd name="adj1" fmla="val 6902"/>
                <a:gd name="adj2" fmla="val 429675"/>
                <a:gd name="adj3" fmla="val 549486"/>
                <a:gd name="adj4" fmla="val 20262754"/>
                <a:gd name="adj5" fmla="val 11964"/>
              </a:avLst>
            </a:prstGeom>
            <a:solidFill>
              <a:schemeClr val="accent1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Figura a mano libera 9"/>
            <p:cNvSpPr/>
            <p:nvPr/>
          </p:nvSpPr>
          <p:spPr>
            <a:xfrm>
              <a:off x="5214551" y="5759518"/>
              <a:ext cx="1065910" cy="336448"/>
            </a:xfrm>
            <a:custGeom>
              <a:avLst/>
              <a:gdLst>
                <a:gd name="connsiteX0" fmla="*/ 0 w 835097"/>
                <a:gd name="connsiteY0" fmla="*/ 0 h 631482"/>
                <a:gd name="connsiteX1" fmla="*/ 835097 w 835097"/>
                <a:gd name="connsiteY1" fmla="*/ 0 h 631482"/>
                <a:gd name="connsiteX2" fmla="*/ 835097 w 835097"/>
                <a:gd name="connsiteY2" fmla="*/ 631482 h 631482"/>
                <a:gd name="connsiteX3" fmla="*/ 0 w 835097"/>
                <a:gd name="connsiteY3" fmla="*/ 631482 h 631482"/>
                <a:gd name="connsiteX4" fmla="*/ 0 w 835097"/>
                <a:gd name="connsiteY4" fmla="*/ 0 h 63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097" h="631482">
                  <a:moveTo>
                    <a:pt x="0" y="0"/>
                  </a:moveTo>
                  <a:lnTo>
                    <a:pt x="835097" y="0"/>
                  </a:lnTo>
                  <a:lnTo>
                    <a:pt x="835097" y="631482"/>
                  </a:lnTo>
                  <a:lnTo>
                    <a:pt x="0" y="6314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3970" tIns="13970" rIns="13970" bIns="13970" spcCol="1270" anchor="ctr"/>
            <a:lstStyle/>
            <a:p>
              <a:pPr algn="ctr" defTabSz="466725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t-IT" sz="1600" dirty="0">
                  <a:solidFill>
                    <a:schemeClr val="tx2"/>
                  </a:solidFill>
                </a:rPr>
                <a:t>Semplificazione</a:t>
              </a:r>
              <a:endParaRPr lang="en-GB" sz="1600" dirty="0">
                <a:solidFill>
                  <a:schemeClr val="tx2"/>
                </a:solidFill>
              </a:endParaRPr>
            </a:p>
          </p:txBody>
        </p:sp>
        <p:sp>
          <p:nvSpPr>
            <p:cNvPr id="11" name="Freccia ad arco 10"/>
            <p:cNvSpPr/>
            <p:nvPr/>
          </p:nvSpPr>
          <p:spPr>
            <a:xfrm>
              <a:off x="3959713" y="4733250"/>
              <a:ext cx="1784146" cy="1784146"/>
            </a:xfrm>
            <a:prstGeom prst="circularArrow">
              <a:avLst>
                <a:gd name="adj1" fmla="val 6902"/>
                <a:gd name="adj2" fmla="val 1200788"/>
                <a:gd name="adj3" fmla="val 5949486"/>
                <a:gd name="adj4" fmla="val 1753094"/>
                <a:gd name="adj5" fmla="val 10741"/>
              </a:avLst>
            </a:prstGeom>
            <a:solidFill>
              <a:schemeClr val="accent1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Figura a mano libera 11"/>
            <p:cNvSpPr/>
            <p:nvPr/>
          </p:nvSpPr>
          <p:spPr>
            <a:xfrm>
              <a:off x="3756264" y="5906931"/>
              <a:ext cx="1012174" cy="630840"/>
            </a:xfrm>
            <a:custGeom>
              <a:avLst/>
              <a:gdLst>
                <a:gd name="connsiteX0" fmla="*/ 0 w 631482"/>
                <a:gd name="connsiteY0" fmla="*/ 0 h 631482"/>
                <a:gd name="connsiteX1" fmla="*/ 631482 w 631482"/>
                <a:gd name="connsiteY1" fmla="*/ 0 h 631482"/>
                <a:gd name="connsiteX2" fmla="*/ 631482 w 631482"/>
                <a:gd name="connsiteY2" fmla="*/ 631482 h 631482"/>
                <a:gd name="connsiteX3" fmla="*/ 0 w 631482"/>
                <a:gd name="connsiteY3" fmla="*/ 631482 h 631482"/>
                <a:gd name="connsiteX4" fmla="*/ 0 w 631482"/>
                <a:gd name="connsiteY4" fmla="*/ 0 h 63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482" h="631482">
                  <a:moveTo>
                    <a:pt x="0" y="0"/>
                  </a:moveTo>
                  <a:lnTo>
                    <a:pt x="631482" y="0"/>
                  </a:lnTo>
                  <a:lnTo>
                    <a:pt x="631482" y="631482"/>
                  </a:lnTo>
                  <a:lnTo>
                    <a:pt x="0" y="6314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3970" tIns="13970" rIns="13970" bIns="13970" spcCol="1270" anchor="ctr"/>
            <a:lstStyle/>
            <a:p>
              <a:pPr algn="ctr" defTabSz="466725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t-IT" sz="1600" dirty="0">
                  <a:solidFill>
                    <a:schemeClr val="tx2"/>
                  </a:solidFill>
                </a:rPr>
                <a:t>Efficienza</a:t>
              </a:r>
              <a:endParaRPr lang="en-GB" sz="1100" dirty="0">
                <a:solidFill>
                  <a:schemeClr val="tx2"/>
                </a:solidFill>
              </a:endParaRPr>
            </a:p>
          </p:txBody>
        </p:sp>
        <p:sp>
          <p:nvSpPr>
            <p:cNvPr id="13" name="Freccia ad arco 12"/>
            <p:cNvSpPr/>
            <p:nvPr/>
          </p:nvSpPr>
          <p:spPr>
            <a:xfrm>
              <a:off x="3959713" y="4733250"/>
              <a:ext cx="1784146" cy="1784146"/>
            </a:xfrm>
            <a:prstGeom prst="circularArrow">
              <a:avLst>
                <a:gd name="adj1" fmla="val 6902"/>
                <a:gd name="adj2" fmla="val 596695"/>
                <a:gd name="adj3" fmla="val 11349486"/>
                <a:gd name="adj4" fmla="val 9413016"/>
                <a:gd name="adj5" fmla="val 11646"/>
              </a:avLst>
            </a:prstGeom>
            <a:solidFill>
              <a:schemeClr val="accent1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Figura a mano libera 13"/>
            <p:cNvSpPr/>
            <p:nvPr/>
          </p:nvSpPr>
          <p:spPr>
            <a:xfrm>
              <a:off x="3754045" y="4773689"/>
              <a:ext cx="1103688" cy="630840"/>
            </a:xfrm>
            <a:custGeom>
              <a:avLst/>
              <a:gdLst>
                <a:gd name="connsiteX0" fmla="*/ 0 w 631482"/>
                <a:gd name="connsiteY0" fmla="*/ 0 h 631482"/>
                <a:gd name="connsiteX1" fmla="*/ 631482 w 631482"/>
                <a:gd name="connsiteY1" fmla="*/ 0 h 631482"/>
                <a:gd name="connsiteX2" fmla="*/ 631482 w 631482"/>
                <a:gd name="connsiteY2" fmla="*/ 631482 h 631482"/>
                <a:gd name="connsiteX3" fmla="*/ 0 w 631482"/>
                <a:gd name="connsiteY3" fmla="*/ 631482 h 631482"/>
                <a:gd name="connsiteX4" fmla="*/ 0 w 631482"/>
                <a:gd name="connsiteY4" fmla="*/ 0 h 63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482" h="631482">
                  <a:moveTo>
                    <a:pt x="0" y="0"/>
                  </a:moveTo>
                  <a:lnTo>
                    <a:pt x="631482" y="0"/>
                  </a:lnTo>
                  <a:lnTo>
                    <a:pt x="631482" y="631482"/>
                  </a:lnTo>
                  <a:lnTo>
                    <a:pt x="0" y="6314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3970" tIns="13970" rIns="13970" bIns="13970" spcCol="1270" anchor="ctr"/>
            <a:lstStyle/>
            <a:p>
              <a:pPr algn="ctr" defTabSz="466725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t-IT" sz="1600" dirty="0">
                  <a:solidFill>
                    <a:schemeClr val="tx2"/>
                  </a:solidFill>
                </a:rPr>
                <a:t>Recupero </a:t>
              </a:r>
              <a:r>
                <a:rPr lang="it-IT" sz="1600" dirty="0" smtClean="0">
                  <a:solidFill>
                    <a:schemeClr val="tx2"/>
                  </a:solidFill>
                </a:rPr>
                <a:t>Risorse</a:t>
              </a:r>
              <a:endParaRPr lang="en-GB" sz="1600" dirty="0">
                <a:solidFill>
                  <a:schemeClr val="tx2"/>
                </a:solidFill>
              </a:endParaRPr>
            </a:p>
          </p:txBody>
        </p:sp>
        <p:sp>
          <p:nvSpPr>
            <p:cNvPr id="15" name="Freccia ad arco 14"/>
            <p:cNvSpPr/>
            <p:nvPr/>
          </p:nvSpPr>
          <p:spPr>
            <a:xfrm>
              <a:off x="3959713" y="4562678"/>
              <a:ext cx="1784146" cy="1784146"/>
            </a:xfrm>
            <a:prstGeom prst="circularArrow">
              <a:avLst>
                <a:gd name="adj1" fmla="val 6902"/>
                <a:gd name="adj2" fmla="val 1241608"/>
                <a:gd name="adj3" fmla="val 16288563"/>
                <a:gd name="adj4" fmla="val 12807331"/>
                <a:gd name="adj5" fmla="val 8052"/>
              </a:avLst>
            </a:prstGeom>
            <a:solidFill>
              <a:schemeClr val="accent1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</p:grpSp>
      <p:sp>
        <p:nvSpPr>
          <p:cNvPr id="16" name="Rettangolo 15"/>
          <p:cNvSpPr/>
          <p:nvPr/>
        </p:nvSpPr>
        <p:spPr>
          <a:xfrm>
            <a:off x="551859" y="4282125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400" b="1" dirty="0">
                <a:solidFill>
                  <a:schemeClr val="bg1"/>
                </a:solidFill>
              </a:rPr>
              <a:t>Piano Straordinario di contenimento dei costi operativi </a:t>
            </a:r>
            <a:r>
              <a:rPr lang="it-IT" sz="1400" b="1" dirty="0" smtClean="0">
                <a:solidFill>
                  <a:schemeClr val="bg1"/>
                </a:solidFill>
              </a:rPr>
              <a:t> 2013  / 16</a:t>
            </a:r>
            <a:endParaRPr lang="it-I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tangolo 46"/>
          <p:cNvSpPr/>
          <p:nvPr/>
        </p:nvSpPr>
        <p:spPr>
          <a:xfrm>
            <a:off x="3240992" y="1606848"/>
            <a:ext cx="1133654" cy="4096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Oval 211"/>
          <p:cNvSpPr>
            <a:spLocks noGrp="1" noChangeArrowheads="1"/>
          </p:cNvSpPr>
          <p:nvPr/>
        </p:nvSpPr>
        <p:spPr bwMode="auto">
          <a:xfrm>
            <a:off x="4438873" y="1906165"/>
            <a:ext cx="542040" cy="404158"/>
          </a:xfrm>
          <a:prstGeom prst="ellipse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9128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400" b="1" dirty="0" smtClean="0">
                <a:solidFill>
                  <a:srgbClr val="FFFFFF"/>
                </a:solidFill>
                <a:latin typeface="Franklin Gothic Medium" pitchFamily="34" charset="0"/>
                <a:sym typeface="Arial" pitchFamily="34" charset="0"/>
              </a:rPr>
              <a:t>785</a:t>
            </a:r>
            <a:endParaRPr lang="en-US" sz="1400" b="1" dirty="0">
              <a:solidFill>
                <a:srgbClr val="FFFFFF"/>
              </a:solidFill>
              <a:latin typeface="Franklin Gothic Medium" pitchFamily="34" charset="0"/>
              <a:sym typeface="Arial" pitchFamily="34" charset="0"/>
            </a:endParaRPr>
          </a:p>
        </p:txBody>
      </p:sp>
      <p:sp>
        <p:nvSpPr>
          <p:cNvPr id="64" name="Oval 211"/>
          <p:cNvSpPr>
            <a:spLocks noGrp="1" noChangeArrowheads="1"/>
          </p:cNvSpPr>
          <p:nvPr/>
        </p:nvSpPr>
        <p:spPr bwMode="auto">
          <a:xfrm>
            <a:off x="5388031" y="2167011"/>
            <a:ext cx="542040" cy="404158"/>
          </a:xfrm>
          <a:prstGeom prst="ellipse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9128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400" b="1" dirty="0" smtClean="0">
                <a:solidFill>
                  <a:srgbClr val="FFFFFF"/>
                </a:solidFill>
                <a:latin typeface="Franklin Gothic Medium" pitchFamily="34" charset="0"/>
                <a:sym typeface="Arial" pitchFamily="34" charset="0"/>
              </a:rPr>
              <a:t>657</a:t>
            </a:r>
            <a:endParaRPr lang="en-US" sz="1400" b="1" dirty="0">
              <a:solidFill>
                <a:srgbClr val="FFFFFF"/>
              </a:solidFill>
              <a:latin typeface="Franklin Gothic Medium" pitchFamily="34" charset="0"/>
              <a:sym typeface="Arial" pitchFamily="34" charset="0"/>
            </a:endParaRPr>
          </a:p>
        </p:txBody>
      </p:sp>
      <p:sp>
        <p:nvSpPr>
          <p:cNvPr id="65" name="Oval 211"/>
          <p:cNvSpPr>
            <a:spLocks noGrp="1" noChangeArrowheads="1"/>
          </p:cNvSpPr>
          <p:nvPr/>
        </p:nvSpPr>
        <p:spPr bwMode="auto">
          <a:xfrm>
            <a:off x="6256019" y="2324042"/>
            <a:ext cx="542040" cy="404158"/>
          </a:xfrm>
          <a:prstGeom prst="ellipse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9128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400" b="1" dirty="0" smtClean="0">
                <a:solidFill>
                  <a:srgbClr val="FFFFFF"/>
                </a:solidFill>
                <a:latin typeface="Franklin Gothic Medium" pitchFamily="34" charset="0"/>
                <a:sym typeface="Arial" pitchFamily="34" charset="0"/>
              </a:rPr>
              <a:t>632</a:t>
            </a:r>
            <a:endParaRPr lang="en-US" sz="1400" b="1" dirty="0">
              <a:solidFill>
                <a:srgbClr val="FFFFFF"/>
              </a:solidFill>
              <a:latin typeface="Franklin Gothic Medium" pitchFamily="34" charset="0"/>
              <a:sym typeface="Arial" pitchFamily="34" charset="0"/>
            </a:endParaRPr>
          </a:p>
        </p:txBody>
      </p:sp>
      <p:sp>
        <p:nvSpPr>
          <p:cNvPr id="69" name="CasellaDiTesto 68"/>
          <p:cNvSpPr txBox="1"/>
          <p:nvPr/>
        </p:nvSpPr>
        <p:spPr>
          <a:xfrm>
            <a:off x="4906918" y="5496935"/>
            <a:ext cx="5089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/>
              <a:t>(*)</a:t>
            </a:r>
            <a:endParaRPr lang="it-IT" sz="1050" dirty="0"/>
          </a:p>
        </p:txBody>
      </p:sp>
      <p:cxnSp>
        <p:nvCxnSpPr>
          <p:cNvPr id="71" name="Connettore 1 70"/>
          <p:cNvCxnSpPr/>
          <p:nvPr/>
        </p:nvCxnSpPr>
        <p:spPr>
          <a:xfrm>
            <a:off x="3763636" y="5422642"/>
            <a:ext cx="3682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211"/>
          <p:cNvSpPr>
            <a:spLocks noGrp="1" noChangeArrowheads="1"/>
          </p:cNvSpPr>
          <p:nvPr/>
        </p:nvSpPr>
        <p:spPr bwMode="auto">
          <a:xfrm>
            <a:off x="7273191" y="2486915"/>
            <a:ext cx="542040" cy="404158"/>
          </a:xfrm>
          <a:prstGeom prst="ellipse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9128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400" b="1" dirty="0" smtClean="0">
                <a:solidFill>
                  <a:srgbClr val="FFFFFF"/>
                </a:solidFill>
                <a:latin typeface="Franklin Gothic Medium" pitchFamily="34" charset="0"/>
                <a:sym typeface="Arial" pitchFamily="34" charset="0"/>
              </a:rPr>
              <a:t>610</a:t>
            </a:r>
            <a:endParaRPr lang="en-US" sz="1400" b="1" dirty="0">
              <a:solidFill>
                <a:srgbClr val="FFFFFF"/>
              </a:solidFill>
              <a:latin typeface="Franklin Gothic Medium" pitchFamily="34" charset="0"/>
              <a:sym typeface="Arial" pitchFamily="34" charset="0"/>
            </a:endParaRPr>
          </a:p>
        </p:txBody>
      </p:sp>
      <p:cxnSp>
        <p:nvCxnSpPr>
          <p:cNvPr id="73" name="Connettore 2 72"/>
          <p:cNvCxnSpPr/>
          <p:nvPr/>
        </p:nvCxnSpPr>
        <p:spPr>
          <a:xfrm>
            <a:off x="4045598" y="1487606"/>
            <a:ext cx="4123215" cy="82271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tangolo 74"/>
          <p:cNvSpPr/>
          <p:nvPr/>
        </p:nvSpPr>
        <p:spPr>
          <a:xfrm>
            <a:off x="3240992" y="2387016"/>
            <a:ext cx="1133654" cy="3316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10" name="Grafico 1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761994"/>
              </p:ext>
            </p:extLst>
          </p:nvPr>
        </p:nvGraphicFramePr>
        <p:xfrm>
          <a:off x="3216401" y="2261168"/>
          <a:ext cx="5002165" cy="356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Oval 211"/>
          <p:cNvSpPr>
            <a:spLocks noGrp="1" noChangeArrowheads="1"/>
          </p:cNvSpPr>
          <p:nvPr/>
        </p:nvSpPr>
        <p:spPr bwMode="auto">
          <a:xfrm>
            <a:off x="7950279" y="3578990"/>
            <a:ext cx="536575" cy="23495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9pPr>
          </a:lstStyle>
          <a:p>
            <a:pPr algn="ctr" defTabSz="912813">
              <a:lnSpc>
                <a:spcPct val="90000"/>
              </a:lnSpc>
              <a:buClr>
                <a:srgbClr val="FF0000"/>
              </a:buClr>
              <a:defRPr/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22,9%</a:t>
            </a:r>
            <a:endParaRPr lang="en-US" sz="1200" dirty="0">
              <a:solidFill>
                <a:srgbClr val="FFFFFF"/>
              </a:solidFill>
              <a:cs typeface="Arial" pitchFamily="34" charset="0"/>
              <a:sym typeface="Arial"/>
            </a:endParaRPr>
          </a:p>
        </p:txBody>
      </p:sp>
      <p:sp>
        <p:nvSpPr>
          <p:cNvPr id="44" name="Oval 211"/>
          <p:cNvSpPr>
            <a:spLocks noGrp="1" noChangeArrowheads="1"/>
          </p:cNvSpPr>
          <p:nvPr/>
        </p:nvSpPr>
        <p:spPr bwMode="auto">
          <a:xfrm>
            <a:off x="7979847" y="4932414"/>
            <a:ext cx="536575" cy="23495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9pPr>
          </a:lstStyle>
          <a:p>
            <a:pPr algn="ctr" defTabSz="912813">
              <a:lnSpc>
                <a:spcPct val="90000"/>
              </a:lnSpc>
              <a:buClr>
                <a:srgbClr val="FF0000"/>
              </a:buClr>
              <a:defRPr/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- 7,8 %</a:t>
            </a:r>
            <a:endParaRPr lang="en-US" sz="1200" dirty="0">
              <a:solidFill>
                <a:srgbClr val="FFFFFF"/>
              </a:solidFill>
              <a:cs typeface="Arial" pitchFamily="34" charset="0"/>
              <a:sym typeface="Arial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40992" y="2280334"/>
            <a:ext cx="1133654" cy="3470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47" name="Titolo 1"/>
          <p:cNvSpPr txBox="1">
            <a:spLocks/>
          </p:cNvSpPr>
          <p:nvPr/>
        </p:nvSpPr>
        <p:spPr bwMode="auto">
          <a:xfrm>
            <a:off x="241223" y="767105"/>
            <a:ext cx="8784976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400" b="0" dirty="0" smtClean="0">
                <a:solidFill>
                  <a:srgbClr val="FF0000"/>
                </a:solidFill>
                <a:latin typeface="Franklin Gothic Demi"/>
                <a:cs typeface="Arial"/>
              </a:rPr>
              <a:t>Piano IT 2014-2016 – Incidere sui Costi Operativi per sostenere i Progetti di Trasformazione</a:t>
            </a:r>
            <a:endParaRPr lang="it-IT" sz="2400" b="0" dirty="0">
              <a:solidFill>
                <a:srgbClr val="FF0000"/>
              </a:solidFill>
              <a:latin typeface="Franklin Gothic Demi"/>
              <a:cs typeface="Arial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>
              <a:defRPr/>
            </a:pPr>
            <a:fld id="{4AF7CC71-C7A2-4823-B354-8648E4BF33FA}" type="slidenum">
              <a:rPr lang="it-IT"/>
              <a:pPr>
                <a:defRPr/>
              </a:pPr>
              <a:t>6</a:t>
            </a:fld>
            <a:endParaRPr lang="it-IT" dirty="0"/>
          </a:p>
        </p:txBody>
      </p:sp>
      <p:grpSp>
        <p:nvGrpSpPr>
          <p:cNvPr id="50" name="Gruppo 49"/>
          <p:cNvGrpSpPr/>
          <p:nvPr/>
        </p:nvGrpSpPr>
        <p:grpSpPr>
          <a:xfrm>
            <a:off x="185809" y="2371691"/>
            <a:ext cx="4341044" cy="3224328"/>
            <a:chOff x="281499" y="2572891"/>
            <a:chExt cx="3197329" cy="3192094"/>
          </a:xfrm>
        </p:grpSpPr>
        <p:sp>
          <p:nvSpPr>
            <p:cNvPr id="51" name="Rettangolo 50"/>
            <p:cNvSpPr/>
            <p:nvPr/>
          </p:nvSpPr>
          <p:spPr>
            <a:xfrm>
              <a:off x="281499" y="5513255"/>
              <a:ext cx="788988" cy="251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52" name="Rectangle 28"/>
            <p:cNvSpPr>
              <a:spLocks noChangeArrowheads="1"/>
            </p:cNvSpPr>
            <p:nvPr/>
          </p:nvSpPr>
          <p:spPr bwMode="auto">
            <a:xfrm>
              <a:off x="1010172" y="3109110"/>
              <a:ext cx="514350" cy="1746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000" b="1">
                <a:solidFill>
                  <a:srgbClr val="000000"/>
                </a:solidFill>
                <a:latin typeface="Franklin Gothic Medium" pitchFamily="34" charset="0"/>
              </a:endParaRPr>
            </a:p>
          </p:txBody>
        </p:sp>
        <p:sp>
          <p:nvSpPr>
            <p:cNvPr id="53" name="Rectangle 30"/>
            <p:cNvSpPr>
              <a:spLocks noChangeArrowheads="1"/>
            </p:cNvSpPr>
            <p:nvPr/>
          </p:nvSpPr>
          <p:spPr bwMode="auto">
            <a:xfrm>
              <a:off x="1168521" y="2572891"/>
              <a:ext cx="168073" cy="149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050" b="1" dirty="0">
                  <a:solidFill>
                    <a:srgbClr val="FFFFFF"/>
                  </a:solidFill>
                  <a:latin typeface="Cambria" pitchFamily="18" charset="0"/>
                </a:rPr>
                <a:t>Tra</a:t>
              </a:r>
              <a:endParaRPr lang="it-IT" sz="1050" b="1" dirty="0">
                <a:solidFill>
                  <a:srgbClr val="000000"/>
                </a:solidFill>
                <a:latin typeface="Franklin Gothic Medium" pitchFamily="34" charset="0"/>
              </a:endParaRPr>
            </a:p>
          </p:txBody>
        </p:sp>
        <p:sp>
          <p:nvSpPr>
            <p:cNvPr id="54" name="Rectangle 31"/>
            <p:cNvSpPr>
              <a:spLocks noChangeArrowheads="1"/>
            </p:cNvSpPr>
            <p:nvPr/>
          </p:nvSpPr>
          <p:spPr bwMode="auto">
            <a:xfrm>
              <a:off x="1330847" y="2572891"/>
              <a:ext cx="101600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000" b="1">
                  <a:solidFill>
                    <a:srgbClr val="FFFFFF"/>
                  </a:solidFill>
                  <a:latin typeface="Cambria" pitchFamily="18" charset="0"/>
                </a:rPr>
                <a:t>-</a:t>
              </a:r>
              <a:endParaRPr lang="it-IT" sz="1000" b="1">
                <a:solidFill>
                  <a:srgbClr val="000000"/>
                </a:solidFill>
                <a:latin typeface="Franklin Gothic Medium" pitchFamily="34" charset="0"/>
              </a:endParaRPr>
            </a:p>
          </p:txBody>
        </p:sp>
        <p:sp>
          <p:nvSpPr>
            <p:cNvPr id="55" name="Rectangle 33"/>
            <p:cNvSpPr>
              <a:spLocks noChangeArrowheads="1"/>
            </p:cNvSpPr>
            <p:nvPr/>
          </p:nvSpPr>
          <p:spPr bwMode="auto">
            <a:xfrm>
              <a:off x="1410222" y="2722116"/>
              <a:ext cx="101600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000" b="1">
                  <a:solidFill>
                    <a:srgbClr val="FFFFFF"/>
                  </a:solidFill>
                  <a:latin typeface="Cambria" pitchFamily="18" charset="0"/>
                </a:rPr>
                <a:t>-</a:t>
              </a:r>
              <a:endParaRPr lang="it-IT" sz="1000" b="1">
                <a:solidFill>
                  <a:srgbClr val="000000"/>
                </a:solidFill>
                <a:latin typeface="Franklin Gothic Medium" pitchFamily="34" charset="0"/>
              </a:endParaRPr>
            </a:p>
          </p:txBody>
        </p:sp>
        <p:sp>
          <p:nvSpPr>
            <p:cNvPr id="56" name="Rectangle 35"/>
            <p:cNvSpPr>
              <a:spLocks noChangeArrowheads="1"/>
            </p:cNvSpPr>
            <p:nvPr/>
          </p:nvSpPr>
          <p:spPr bwMode="auto">
            <a:xfrm>
              <a:off x="891825" y="3503297"/>
              <a:ext cx="857969" cy="15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100" b="1" dirty="0" smtClean="0">
                  <a:solidFill>
                    <a:srgbClr val="FFFFFF"/>
                  </a:solidFill>
                  <a:latin typeface="Cambria" pitchFamily="18" charset="0"/>
                </a:rPr>
                <a:t>Razionalizzazione</a:t>
              </a:r>
              <a:endParaRPr lang="it-IT" sz="1100" b="1" dirty="0">
                <a:solidFill>
                  <a:srgbClr val="000000"/>
                </a:solidFill>
                <a:latin typeface="Franklin Gothic Medium" pitchFamily="34" charset="0"/>
              </a:endParaRPr>
            </a:p>
          </p:txBody>
        </p:sp>
        <p:sp>
          <p:nvSpPr>
            <p:cNvPr id="57" name="Rectangle 38"/>
            <p:cNvSpPr>
              <a:spLocks noChangeArrowheads="1"/>
            </p:cNvSpPr>
            <p:nvPr/>
          </p:nvSpPr>
          <p:spPr bwMode="auto">
            <a:xfrm>
              <a:off x="1178238" y="3717607"/>
              <a:ext cx="70639" cy="14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000" b="1" dirty="0">
                  <a:solidFill>
                    <a:srgbClr val="FFFFFF"/>
                  </a:solidFill>
                  <a:latin typeface="Cambria" pitchFamily="18" charset="0"/>
                </a:rPr>
                <a:t>/ </a:t>
              </a:r>
              <a:endParaRPr lang="it-IT" sz="1000" b="1" dirty="0">
                <a:solidFill>
                  <a:srgbClr val="000000"/>
                </a:solidFill>
                <a:latin typeface="Franklin Gothic Medium" pitchFamily="34" charset="0"/>
              </a:endParaRPr>
            </a:p>
          </p:txBody>
        </p:sp>
        <p:sp>
          <p:nvSpPr>
            <p:cNvPr id="58" name="Rectangle 39"/>
            <p:cNvSpPr>
              <a:spLocks noChangeArrowheads="1"/>
            </p:cNvSpPr>
            <p:nvPr/>
          </p:nvSpPr>
          <p:spPr bwMode="auto">
            <a:xfrm>
              <a:off x="891826" y="3917666"/>
              <a:ext cx="906408" cy="15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100" b="1" dirty="0" smtClean="0">
                  <a:solidFill>
                    <a:srgbClr val="FFFFFF"/>
                  </a:solidFill>
                  <a:latin typeface="Cambria" pitchFamily="18" charset="0"/>
                </a:rPr>
                <a:t>Evoluzione Sistemi </a:t>
              </a:r>
              <a:endParaRPr lang="it-IT" sz="1100" b="1" dirty="0">
                <a:solidFill>
                  <a:srgbClr val="000000"/>
                </a:solidFill>
                <a:latin typeface="Franklin Gothic Medium" pitchFamily="34" charset="0"/>
              </a:endParaRPr>
            </a:p>
          </p:txBody>
        </p:sp>
        <p:sp>
          <p:nvSpPr>
            <p:cNvPr id="59" name="Rectangle 42"/>
            <p:cNvSpPr>
              <a:spLocks noChangeArrowheads="1"/>
            </p:cNvSpPr>
            <p:nvPr/>
          </p:nvSpPr>
          <p:spPr bwMode="auto">
            <a:xfrm>
              <a:off x="3478784" y="4789041"/>
              <a:ext cx="44" cy="17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b="1" dirty="0">
                <a:solidFill>
                  <a:srgbClr val="000000"/>
                </a:solidFill>
                <a:latin typeface="Franklin Gothic Medium" pitchFamily="34" charset="0"/>
              </a:endParaRPr>
            </a:p>
          </p:txBody>
        </p:sp>
      </p:grpSp>
      <p:sp>
        <p:nvSpPr>
          <p:cNvPr id="60" name="Rectangle 23"/>
          <p:cNvSpPr>
            <a:spLocks noChangeArrowheads="1"/>
          </p:cNvSpPr>
          <p:nvPr/>
        </p:nvSpPr>
        <p:spPr bwMode="auto">
          <a:xfrm>
            <a:off x="667784" y="1606849"/>
            <a:ext cx="1033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rgbClr val="FFFFFF"/>
                </a:solidFill>
                <a:latin typeface="Cambria" pitchFamily="18" charset="0"/>
              </a:rPr>
              <a:t>Macro Direttrici</a:t>
            </a:r>
            <a:endParaRPr lang="it-IT" sz="1050" b="1" dirty="0">
              <a:solidFill>
                <a:srgbClr val="000000"/>
              </a:solidFill>
              <a:latin typeface="Franklin Gothic Medium" pitchFamily="34" charset="0"/>
            </a:endParaRPr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1923195" y="6301195"/>
            <a:ext cx="45719" cy="247999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62" name="Diagramma 61"/>
          <p:cNvGraphicFramePr/>
          <p:nvPr>
            <p:extLst>
              <p:ext uri="{D42A27DB-BD31-4B8C-83A1-F6EECF244321}">
                <p14:modId xmlns:p14="http://schemas.microsoft.com/office/powerpoint/2010/main" val="3534500258"/>
              </p:ext>
            </p:extLst>
          </p:nvPr>
        </p:nvGraphicFramePr>
        <p:xfrm>
          <a:off x="109173" y="1779595"/>
          <a:ext cx="3709055" cy="3719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6" name="Oval 211"/>
          <p:cNvSpPr>
            <a:spLocks noGrp="1" noChangeArrowheads="1"/>
          </p:cNvSpPr>
          <p:nvPr/>
        </p:nvSpPr>
        <p:spPr bwMode="auto">
          <a:xfrm>
            <a:off x="1936743" y="1996229"/>
            <a:ext cx="607102" cy="56821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9128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400" b="1" dirty="0" smtClean="0">
                <a:latin typeface="Franklin Gothic Medium" pitchFamily="34" charset="0"/>
              </a:rPr>
              <a:t>+86%</a:t>
            </a:r>
            <a:endParaRPr lang="en-US" sz="1400" b="1" dirty="0">
              <a:latin typeface="Franklin Gothic Medium" pitchFamily="34" charset="0"/>
              <a:ea typeface="MS PGothic" pitchFamily="34" charset="-128"/>
              <a:sym typeface="Arial" pitchFamily="34" charset="0"/>
            </a:endParaRPr>
          </a:p>
        </p:txBody>
      </p:sp>
      <p:sp>
        <p:nvSpPr>
          <p:cNvPr id="67" name="Oval 211"/>
          <p:cNvSpPr>
            <a:spLocks noGrp="1" noChangeArrowheads="1"/>
          </p:cNvSpPr>
          <p:nvPr/>
        </p:nvSpPr>
        <p:spPr bwMode="auto">
          <a:xfrm>
            <a:off x="2423582" y="3132661"/>
            <a:ext cx="591900" cy="53425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9128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400" b="1" dirty="0" smtClean="0">
                <a:latin typeface="Franklin Gothic Medium" pitchFamily="34" charset="0"/>
              </a:rPr>
              <a:t>- 58%</a:t>
            </a:r>
            <a:endParaRPr lang="en-US" sz="1400" b="1" dirty="0">
              <a:latin typeface="Franklin Gothic Medium" pitchFamily="34" charset="0"/>
              <a:ea typeface="MS PGothic" pitchFamily="34" charset="-128"/>
              <a:sym typeface="Arial" pitchFamily="34" charset="0"/>
            </a:endParaRPr>
          </a:p>
        </p:txBody>
      </p:sp>
      <p:sp>
        <p:nvSpPr>
          <p:cNvPr id="68" name="Oval 211"/>
          <p:cNvSpPr>
            <a:spLocks noGrp="1" noChangeArrowheads="1"/>
          </p:cNvSpPr>
          <p:nvPr/>
        </p:nvSpPr>
        <p:spPr bwMode="auto">
          <a:xfrm>
            <a:off x="3056531" y="4440777"/>
            <a:ext cx="568619" cy="54395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9128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400" b="1" dirty="0" smtClean="0">
                <a:latin typeface="Franklin Gothic Medium" pitchFamily="34" charset="0"/>
              </a:rPr>
              <a:t>-22%</a:t>
            </a:r>
            <a:endParaRPr lang="en-US" sz="1400" b="1" dirty="0">
              <a:latin typeface="Franklin Gothic Medium" pitchFamily="34" charset="0"/>
              <a:ea typeface="MS PGothic" pitchFamily="34" charset="-128"/>
              <a:sym typeface="Arial" pitchFamily="34" charset="0"/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1829182" y="6492800"/>
            <a:ext cx="9204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(*) = 3°FCST</a:t>
            </a:r>
            <a:endParaRPr lang="it-IT" sz="1000" dirty="0"/>
          </a:p>
        </p:txBody>
      </p:sp>
      <p:graphicFrame>
        <p:nvGraphicFramePr>
          <p:cNvPr id="74" name="Tabella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169191"/>
              </p:ext>
            </p:extLst>
          </p:nvPr>
        </p:nvGraphicFramePr>
        <p:xfrm>
          <a:off x="2754227" y="5745804"/>
          <a:ext cx="5267464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900"/>
                <a:gridCol w="887653"/>
                <a:gridCol w="944702"/>
                <a:gridCol w="929245"/>
                <a:gridCol w="917482"/>
                <a:gridCol w="917482"/>
              </a:tblGrid>
              <a:tr h="288952">
                <a:tc>
                  <a:txBody>
                    <a:bodyPr/>
                    <a:lstStyle/>
                    <a:p>
                      <a:pPr algn="r"/>
                      <a:endParaRPr lang="it-IT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 err="1" smtClean="0"/>
                        <a:t>Capex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632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529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524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507</a:t>
                      </a:r>
                      <a:endParaRPr lang="it-IT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endParaRPr lang="it-IT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 err="1" smtClean="0"/>
                        <a:t>Opex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153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128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108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103</a:t>
                      </a:r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6" name="Oval 211"/>
          <p:cNvSpPr>
            <a:spLocks noGrp="1" noChangeArrowheads="1"/>
          </p:cNvSpPr>
          <p:nvPr/>
        </p:nvSpPr>
        <p:spPr bwMode="auto">
          <a:xfrm>
            <a:off x="2890415" y="6548345"/>
            <a:ext cx="267416" cy="1518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9128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400" b="1" dirty="0" smtClean="0">
                <a:latin typeface="Franklin Gothic Medium" pitchFamily="34" charset="0"/>
                <a:ea typeface="MS PGothic" pitchFamily="34" charset="-128"/>
                <a:sym typeface="Arial" pitchFamily="34" charset="0"/>
              </a:rPr>
              <a:t>%</a:t>
            </a:r>
            <a:endParaRPr lang="en-US" sz="1400" b="1" dirty="0">
              <a:latin typeface="Franklin Gothic Medium" pitchFamily="34" charset="0"/>
              <a:ea typeface="MS PGothic" pitchFamily="34" charset="-128"/>
              <a:sym typeface="Arial" pitchFamily="34" charset="0"/>
            </a:endParaRPr>
          </a:p>
        </p:txBody>
      </p:sp>
      <p:sp>
        <p:nvSpPr>
          <p:cNvPr id="77" name="CasellaDiTesto 76"/>
          <p:cNvSpPr txBox="1"/>
          <p:nvPr/>
        </p:nvSpPr>
        <p:spPr>
          <a:xfrm>
            <a:off x="3115097" y="6484372"/>
            <a:ext cx="21066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= Variazione 2016 vs 3°FCST2013</a:t>
            </a:r>
            <a:endParaRPr lang="it-IT" sz="1000" dirty="0"/>
          </a:p>
        </p:txBody>
      </p:sp>
      <p:sp>
        <p:nvSpPr>
          <p:cNvPr id="78" name="CasellaDiTesto 77"/>
          <p:cNvSpPr txBox="1"/>
          <p:nvPr/>
        </p:nvSpPr>
        <p:spPr>
          <a:xfrm>
            <a:off x="2566916" y="6016366"/>
            <a:ext cx="8260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/>
              <a:t>Dati in mln€</a:t>
            </a:r>
            <a:endParaRPr lang="it-IT" sz="1050" dirty="0"/>
          </a:p>
        </p:txBody>
      </p:sp>
      <p:sp>
        <p:nvSpPr>
          <p:cNvPr id="46" name="Oval 211"/>
          <p:cNvSpPr>
            <a:spLocks noGrp="1" noChangeArrowheads="1"/>
          </p:cNvSpPr>
          <p:nvPr/>
        </p:nvSpPr>
        <p:spPr bwMode="auto">
          <a:xfrm>
            <a:off x="7979847" y="4113508"/>
            <a:ext cx="536575" cy="23495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9pPr>
          </a:lstStyle>
          <a:p>
            <a:pPr algn="ctr" defTabSz="912813">
              <a:lnSpc>
                <a:spcPct val="90000"/>
              </a:lnSpc>
              <a:buClr>
                <a:srgbClr val="FF0000"/>
              </a:buClr>
              <a:defRPr/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- 25,2 %</a:t>
            </a:r>
            <a:endParaRPr lang="en-US" sz="1200" dirty="0">
              <a:solidFill>
                <a:srgbClr val="FFFFFF"/>
              </a:solidFill>
              <a:cs typeface="Arial" pitchFamily="34" charset="0"/>
              <a:sym typeface="Arial"/>
            </a:endParaRPr>
          </a:p>
        </p:txBody>
      </p:sp>
      <p:sp>
        <p:nvSpPr>
          <p:cNvPr id="79" name="Oval 211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5457744" y="6540823"/>
            <a:ext cx="336550" cy="117475"/>
          </a:xfrm>
          <a:prstGeom prst="ellipse">
            <a:avLst/>
          </a:prstGeom>
          <a:solidFill>
            <a:srgbClr val="FFFFFF">
              <a:lumMod val="65000"/>
            </a:srgbClr>
          </a:solidFill>
          <a:ln w="9525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91281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n-US" sz="1200" kern="0" dirty="0">
              <a:solidFill>
                <a:srgbClr val="FFFFFF"/>
              </a:solidFill>
              <a:latin typeface="Franklin Gothic Medium" pitchFamily="34" charset="0"/>
              <a:cs typeface="Arial" pitchFamily="34" charset="0"/>
              <a:sym typeface="Arial"/>
            </a:endParaRPr>
          </a:p>
        </p:txBody>
      </p:sp>
      <p:sp>
        <p:nvSpPr>
          <p:cNvPr id="80" name="CasellaDiTesto 587"/>
          <p:cNvSpPr txBox="1">
            <a:spLocks noChangeArrowheads="1"/>
          </p:cNvSpPr>
          <p:nvPr/>
        </p:nvSpPr>
        <p:spPr bwMode="auto">
          <a:xfrm>
            <a:off x="5859229" y="6476449"/>
            <a:ext cx="13356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0" kern="0" dirty="0" smtClean="0">
                <a:solidFill>
                  <a:srgbClr val="000000"/>
                </a:solidFill>
              </a:rPr>
              <a:t>= CAGR 2013 - 2016</a:t>
            </a:r>
          </a:p>
        </p:txBody>
      </p:sp>
      <p:sp>
        <p:nvSpPr>
          <p:cNvPr id="81" name="Oval 211"/>
          <p:cNvSpPr>
            <a:spLocks noGrp="1" noChangeArrowheads="1"/>
          </p:cNvSpPr>
          <p:nvPr/>
        </p:nvSpPr>
        <p:spPr bwMode="auto">
          <a:xfrm>
            <a:off x="5930072" y="1487606"/>
            <a:ext cx="596968" cy="301831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charset="0"/>
              </a:defRPr>
            </a:lvl9pPr>
          </a:lstStyle>
          <a:p>
            <a:pPr algn="ctr" defTabSz="912813">
              <a:lnSpc>
                <a:spcPct val="90000"/>
              </a:lnSpc>
              <a:buClr>
                <a:srgbClr val="FF0000"/>
              </a:buClr>
              <a:defRPr/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-8,1 %</a:t>
            </a:r>
            <a:endParaRPr lang="en-US" sz="1200" dirty="0">
              <a:solidFill>
                <a:srgbClr val="FFFFFF"/>
              </a:solidFill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olo 1"/>
          <p:cNvSpPr txBox="1">
            <a:spLocks/>
          </p:cNvSpPr>
          <p:nvPr/>
        </p:nvSpPr>
        <p:spPr bwMode="auto">
          <a:xfrm>
            <a:off x="251520" y="836712"/>
            <a:ext cx="8784976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400" b="0" dirty="0" smtClean="0">
                <a:solidFill>
                  <a:srgbClr val="FF0000"/>
                </a:solidFill>
                <a:latin typeface="Franklin Gothic Demi"/>
                <a:cs typeface="Arial"/>
              </a:rPr>
              <a:t>Piano IT 2014-2016 – Sintesi dei Progetti di Trasformazione 1/3</a:t>
            </a:r>
            <a:endParaRPr lang="it-IT" sz="2400" b="0" dirty="0">
              <a:solidFill>
                <a:srgbClr val="FF0000"/>
              </a:solidFill>
              <a:latin typeface="Franklin Gothic Demi"/>
              <a:cs typeface="Arial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>
              <a:defRPr/>
            </a:pPr>
            <a:fld id="{4AF7CC71-C7A2-4823-B354-8648E4BF33FA}" type="slidenum">
              <a:rPr lang="it-IT"/>
              <a:pPr>
                <a:defRPr/>
              </a:pPr>
              <a:t>7</a:t>
            </a:fld>
            <a:endParaRPr lang="it-IT" dirty="0"/>
          </a:p>
        </p:txBody>
      </p:sp>
      <p:sp>
        <p:nvSpPr>
          <p:cNvPr id="17" name="TextBox 117"/>
          <p:cNvSpPr txBox="1"/>
          <p:nvPr/>
        </p:nvSpPr>
        <p:spPr>
          <a:xfrm>
            <a:off x="107504" y="3017389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70B0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Trasformazione Infrastrutturale </a:t>
            </a:r>
            <a:r>
              <a:rPr lang="it-IT" dirty="0" smtClean="0"/>
              <a:t>(Paradigma CLOUD</a:t>
            </a:r>
            <a:r>
              <a:rPr lang="it-IT" dirty="0"/>
              <a:t>)</a:t>
            </a:r>
          </a:p>
        </p:txBody>
      </p:sp>
      <p:sp>
        <p:nvSpPr>
          <p:cNvPr id="18" name="TextBox 118"/>
          <p:cNvSpPr txBox="1"/>
          <p:nvPr/>
        </p:nvSpPr>
        <p:spPr>
          <a:xfrm>
            <a:off x="5795080" y="4678032"/>
            <a:ext cx="1548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70B0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Sistemi Documentali</a:t>
            </a:r>
          </a:p>
        </p:txBody>
      </p:sp>
      <p:sp>
        <p:nvSpPr>
          <p:cNvPr id="19" name="TextBox 119"/>
          <p:cNvSpPr txBox="1"/>
          <p:nvPr/>
        </p:nvSpPr>
        <p:spPr>
          <a:xfrm>
            <a:off x="4848940" y="1565345"/>
            <a:ext cx="972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70B0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Prepagato</a:t>
            </a:r>
          </a:p>
        </p:txBody>
      </p:sp>
      <p:sp>
        <p:nvSpPr>
          <p:cNvPr id="20" name="TextBox 129"/>
          <p:cNvSpPr txBox="1"/>
          <p:nvPr/>
        </p:nvSpPr>
        <p:spPr>
          <a:xfrm>
            <a:off x="1575998" y="4300373"/>
            <a:ext cx="794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70B0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Big Data </a:t>
            </a:r>
          </a:p>
        </p:txBody>
      </p:sp>
      <p:sp>
        <p:nvSpPr>
          <p:cNvPr id="21" name="TextBox 130"/>
          <p:cNvSpPr txBox="1"/>
          <p:nvPr/>
        </p:nvSpPr>
        <p:spPr>
          <a:xfrm>
            <a:off x="2734939" y="5625031"/>
            <a:ext cx="209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70B0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 err="1"/>
              <a:t>Decommissioning</a:t>
            </a:r>
            <a:r>
              <a:rPr lang="it-IT" dirty="0"/>
              <a:t> Mainframe</a:t>
            </a:r>
          </a:p>
        </p:txBody>
      </p:sp>
      <p:sp>
        <p:nvSpPr>
          <p:cNvPr id="22" name="Freeform 128"/>
          <p:cNvSpPr>
            <a:spLocks noChangeAspect="1"/>
          </p:cNvSpPr>
          <p:nvPr/>
        </p:nvSpPr>
        <p:spPr bwMode="auto">
          <a:xfrm>
            <a:off x="4496401" y="2133224"/>
            <a:ext cx="1169939" cy="1322539"/>
          </a:xfrm>
          <a:custGeom>
            <a:avLst/>
            <a:gdLst/>
            <a:ahLst/>
            <a:cxnLst>
              <a:cxn ang="0">
                <a:pos x="0" y="859"/>
              </a:cxn>
              <a:cxn ang="0">
                <a:pos x="0" y="429"/>
              </a:cxn>
              <a:cxn ang="0">
                <a:pos x="0" y="0"/>
              </a:cxn>
              <a:cxn ang="0">
                <a:pos x="30" y="0"/>
              </a:cxn>
              <a:cxn ang="0">
                <a:pos x="59" y="1"/>
              </a:cxn>
              <a:cxn ang="0">
                <a:pos x="88" y="3"/>
              </a:cxn>
              <a:cxn ang="0">
                <a:pos x="118" y="6"/>
              </a:cxn>
              <a:cxn ang="0">
                <a:pos x="147" y="9"/>
              </a:cxn>
              <a:cxn ang="0">
                <a:pos x="176" y="13"/>
              </a:cxn>
              <a:cxn ang="0">
                <a:pos x="205" y="18"/>
              </a:cxn>
              <a:cxn ang="0">
                <a:pos x="234" y="23"/>
              </a:cxn>
              <a:cxn ang="0">
                <a:pos x="263" y="29"/>
              </a:cxn>
              <a:cxn ang="0">
                <a:pos x="291" y="36"/>
              </a:cxn>
              <a:cxn ang="0">
                <a:pos x="320" y="43"/>
              </a:cxn>
              <a:cxn ang="0">
                <a:pos x="348" y="52"/>
              </a:cxn>
              <a:cxn ang="0">
                <a:pos x="362" y="56"/>
              </a:cxn>
              <a:cxn ang="0">
                <a:pos x="376" y="60"/>
              </a:cxn>
              <a:cxn ang="0">
                <a:pos x="404" y="70"/>
              </a:cxn>
              <a:cxn ang="0">
                <a:pos x="431" y="80"/>
              </a:cxn>
              <a:cxn ang="0">
                <a:pos x="459" y="91"/>
              </a:cxn>
              <a:cxn ang="0">
                <a:pos x="486" y="103"/>
              </a:cxn>
              <a:cxn ang="0">
                <a:pos x="513" y="115"/>
              </a:cxn>
              <a:cxn ang="0">
                <a:pos x="539" y="128"/>
              </a:cxn>
              <a:cxn ang="0">
                <a:pos x="565" y="141"/>
              </a:cxn>
              <a:cxn ang="0">
                <a:pos x="591" y="155"/>
              </a:cxn>
              <a:cxn ang="0">
                <a:pos x="617" y="170"/>
              </a:cxn>
              <a:cxn ang="0">
                <a:pos x="642" y="185"/>
              </a:cxn>
              <a:cxn ang="0">
                <a:pos x="667" y="201"/>
              </a:cxn>
              <a:cxn ang="0">
                <a:pos x="691" y="218"/>
              </a:cxn>
              <a:cxn ang="0">
                <a:pos x="703" y="227"/>
              </a:cxn>
              <a:cxn ang="0">
                <a:pos x="715" y="235"/>
              </a:cxn>
              <a:cxn ang="0">
                <a:pos x="739" y="253"/>
              </a:cxn>
              <a:cxn ang="0">
                <a:pos x="762" y="271"/>
              </a:cxn>
              <a:cxn ang="0">
                <a:pos x="784" y="290"/>
              </a:cxn>
              <a:cxn ang="0">
                <a:pos x="806" y="310"/>
              </a:cxn>
              <a:cxn ang="0">
                <a:pos x="817" y="320"/>
              </a:cxn>
              <a:cxn ang="0">
                <a:pos x="827" y="330"/>
              </a:cxn>
              <a:cxn ang="0">
                <a:pos x="848" y="351"/>
              </a:cxn>
              <a:cxn ang="0">
                <a:pos x="241" y="958"/>
              </a:cxn>
              <a:cxn ang="0">
                <a:pos x="229" y="947"/>
              </a:cxn>
              <a:cxn ang="0">
                <a:pos x="217" y="936"/>
              </a:cxn>
              <a:cxn ang="0">
                <a:pos x="204" y="926"/>
              </a:cxn>
              <a:cxn ang="0">
                <a:pos x="191" y="917"/>
              </a:cxn>
              <a:cxn ang="0">
                <a:pos x="177" y="908"/>
              </a:cxn>
              <a:cxn ang="0">
                <a:pos x="162" y="900"/>
              </a:cxn>
              <a:cxn ang="0">
                <a:pos x="148" y="892"/>
              </a:cxn>
              <a:cxn ang="0">
                <a:pos x="133" y="885"/>
              </a:cxn>
              <a:cxn ang="0">
                <a:pos x="125" y="882"/>
              </a:cxn>
              <a:cxn ang="0">
                <a:pos x="117" y="879"/>
              </a:cxn>
              <a:cxn ang="0">
                <a:pos x="101" y="874"/>
              </a:cxn>
              <a:cxn ang="0">
                <a:pos x="93" y="872"/>
              </a:cxn>
              <a:cxn ang="0">
                <a:pos x="85" y="869"/>
              </a:cxn>
              <a:cxn ang="0">
                <a:pos x="69" y="866"/>
              </a:cxn>
              <a:cxn ang="0">
                <a:pos x="61" y="864"/>
              </a:cxn>
              <a:cxn ang="0">
                <a:pos x="52" y="863"/>
              </a:cxn>
              <a:cxn ang="0">
                <a:pos x="35" y="861"/>
              </a:cxn>
              <a:cxn ang="0">
                <a:pos x="18" y="859"/>
              </a:cxn>
              <a:cxn ang="0">
                <a:pos x="0" y="859"/>
              </a:cxn>
            </a:cxnLst>
            <a:rect l="0" t="0" r="r" b="b"/>
            <a:pathLst>
              <a:path w="848" h="958">
                <a:moveTo>
                  <a:pt x="0" y="859"/>
                </a:moveTo>
                <a:lnTo>
                  <a:pt x="0" y="429"/>
                </a:lnTo>
                <a:lnTo>
                  <a:pt x="0" y="0"/>
                </a:lnTo>
                <a:lnTo>
                  <a:pt x="30" y="0"/>
                </a:lnTo>
                <a:lnTo>
                  <a:pt x="59" y="1"/>
                </a:lnTo>
                <a:lnTo>
                  <a:pt x="88" y="3"/>
                </a:lnTo>
                <a:lnTo>
                  <a:pt x="118" y="6"/>
                </a:lnTo>
                <a:lnTo>
                  <a:pt x="147" y="9"/>
                </a:lnTo>
                <a:lnTo>
                  <a:pt x="176" y="13"/>
                </a:lnTo>
                <a:lnTo>
                  <a:pt x="205" y="18"/>
                </a:lnTo>
                <a:lnTo>
                  <a:pt x="234" y="23"/>
                </a:lnTo>
                <a:lnTo>
                  <a:pt x="263" y="29"/>
                </a:lnTo>
                <a:lnTo>
                  <a:pt x="291" y="36"/>
                </a:lnTo>
                <a:lnTo>
                  <a:pt x="320" y="43"/>
                </a:lnTo>
                <a:lnTo>
                  <a:pt x="348" y="52"/>
                </a:lnTo>
                <a:lnTo>
                  <a:pt x="362" y="56"/>
                </a:lnTo>
                <a:lnTo>
                  <a:pt x="376" y="60"/>
                </a:lnTo>
                <a:lnTo>
                  <a:pt x="404" y="70"/>
                </a:lnTo>
                <a:lnTo>
                  <a:pt x="431" y="80"/>
                </a:lnTo>
                <a:lnTo>
                  <a:pt x="459" y="91"/>
                </a:lnTo>
                <a:lnTo>
                  <a:pt x="486" y="103"/>
                </a:lnTo>
                <a:lnTo>
                  <a:pt x="513" y="115"/>
                </a:lnTo>
                <a:lnTo>
                  <a:pt x="539" y="128"/>
                </a:lnTo>
                <a:lnTo>
                  <a:pt x="565" y="141"/>
                </a:lnTo>
                <a:lnTo>
                  <a:pt x="591" y="155"/>
                </a:lnTo>
                <a:lnTo>
                  <a:pt x="617" y="170"/>
                </a:lnTo>
                <a:lnTo>
                  <a:pt x="642" y="185"/>
                </a:lnTo>
                <a:lnTo>
                  <a:pt x="667" y="201"/>
                </a:lnTo>
                <a:lnTo>
                  <a:pt x="691" y="218"/>
                </a:lnTo>
                <a:lnTo>
                  <a:pt x="703" y="227"/>
                </a:lnTo>
                <a:lnTo>
                  <a:pt x="715" y="235"/>
                </a:lnTo>
                <a:lnTo>
                  <a:pt x="739" y="253"/>
                </a:lnTo>
                <a:lnTo>
                  <a:pt x="762" y="271"/>
                </a:lnTo>
                <a:lnTo>
                  <a:pt x="784" y="290"/>
                </a:lnTo>
                <a:lnTo>
                  <a:pt x="806" y="310"/>
                </a:lnTo>
                <a:lnTo>
                  <a:pt x="817" y="320"/>
                </a:lnTo>
                <a:lnTo>
                  <a:pt x="827" y="330"/>
                </a:lnTo>
                <a:lnTo>
                  <a:pt x="848" y="351"/>
                </a:lnTo>
                <a:lnTo>
                  <a:pt x="241" y="958"/>
                </a:lnTo>
                <a:lnTo>
                  <a:pt x="229" y="947"/>
                </a:lnTo>
                <a:lnTo>
                  <a:pt x="217" y="936"/>
                </a:lnTo>
                <a:lnTo>
                  <a:pt x="204" y="926"/>
                </a:lnTo>
                <a:lnTo>
                  <a:pt x="191" y="917"/>
                </a:lnTo>
                <a:lnTo>
                  <a:pt x="177" y="908"/>
                </a:lnTo>
                <a:lnTo>
                  <a:pt x="162" y="900"/>
                </a:lnTo>
                <a:lnTo>
                  <a:pt x="148" y="892"/>
                </a:lnTo>
                <a:lnTo>
                  <a:pt x="133" y="885"/>
                </a:lnTo>
                <a:lnTo>
                  <a:pt x="125" y="882"/>
                </a:lnTo>
                <a:lnTo>
                  <a:pt x="117" y="879"/>
                </a:lnTo>
                <a:lnTo>
                  <a:pt x="101" y="874"/>
                </a:lnTo>
                <a:lnTo>
                  <a:pt x="93" y="872"/>
                </a:lnTo>
                <a:lnTo>
                  <a:pt x="85" y="869"/>
                </a:lnTo>
                <a:lnTo>
                  <a:pt x="69" y="866"/>
                </a:lnTo>
                <a:lnTo>
                  <a:pt x="61" y="864"/>
                </a:lnTo>
                <a:lnTo>
                  <a:pt x="52" y="863"/>
                </a:lnTo>
                <a:lnTo>
                  <a:pt x="35" y="861"/>
                </a:lnTo>
                <a:lnTo>
                  <a:pt x="18" y="859"/>
                </a:lnTo>
                <a:lnTo>
                  <a:pt x="0" y="85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chemeClr val="bg1"/>
            </a:solidFill>
            <a:round/>
            <a:headEnd/>
            <a:tailEnd/>
          </a:ln>
        </p:spPr>
        <p:txBody>
          <a:bodyPr lIns="45720" rIns="45720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Freeform 129"/>
          <p:cNvSpPr>
            <a:spLocks noChangeAspect="1"/>
          </p:cNvSpPr>
          <p:nvPr/>
        </p:nvSpPr>
        <p:spPr bwMode="auto">
          <a:xfrm>
            <a:off x="4843992" y="2619286"/>
            <a:ext cx="1322540" cy="1169939"/>
          </a:xfrm>
          <a:custGeom>
            <a:avLst/>
            <a:gdLst/>
            <a:ahLst/>
            <a:cxnLst>
              <a:cxn ang="0">
                <a:pos x="0" y="607"/>
              </a:cxn>
              <a:cxn ang="0">
                <a:pos x="607" y="0"/>
              </a:cxn>
              <a:cxn ang="0">
                <a:pos x="628" y="21"/>
              </a:cxn>
              <a:cxn ang="0">
                <a:pos x="648" y="42"/>
              </a:cxn>
              <a:cxn ang="0">
                <a:pos x="668" y="64"/>
              </a:cxn>
              <a:cxn ang="0">
                <a:pos x="687" y="87"/>
              </a:cxn>
              <a:cxn ang="0">
                <a:pos x="705" y="110"/>
              </a:cxn>
              <a:cxn ang="0">
                <a:pos x="723" y="133"/>
              </a:cxn>
              <a:cxn ang="0">
                <a:pos x="740" y="157"/>
              </a:cxn>
              <a:cxn ang="0">
                <a:pos x="748" y="169"/>
              </a:cxn>
              <a:cxn ang="0">
                <a:pos x="756" y="181"/>
              </a:cxn>
              <a:cxn ang="0">
                <a:pos x="772" y="206"/>
              </a:cxn>
              <a:cxn ang="0">
                <a:pos x="788" y="231"/>
              </a:cxn>
              <a:cxn ang="0">
                <a:pos x="803" y="257"/>
              </a:cxn>
              <a:cxn ang="0">
                <a:pos x="817" y="283"/>
              </a:cxn>
              <a:cxn ang="0">
                <a:pos x="830" y="309"/>
              </a:cxn>
              <a:cxn ang="0">
                <a:pos x="843" y="336"/>
              </a:cxn>
              <a:cxn ang="0">
                <a:pos x="856" y="362"/>
              </a:cxn>
              <a:cxn ang="0">
                <a:pos x="867" y="389"/>
              </a:cxn>
              <a:cxn ang="0">
                <a:pos x="878" y="417"/>
              </a:cxn>
              <a:cxn ang="0">
                <a:pos x="888" y="444"/>
              </a:cxn>
              <a:cxn ang="0">
                <a:pos x="898" y="472"/>
              </a:cxn>
              <a:cxn ang="0">
                <a:pos x="907" y="500"/>
              </a:cxn>
              <a:cxn ang="0">
                <a:pos x="915" y="528"/>
              </a:cxn>
              <a:cxn ang="0">
                <a:pos x="923" y="557"/>
              </a:cxn>
              <a:cxn ang="0">
                <a:pos x="930" y="585"/>
              </a:cxn>
              <a:cxn ang="0">
                <a:pos x="936" y="614"/>
              </a:cxn>
              <a:cxn ang="0">
                <a:pos x="941" y="643"/>
              </a:cxn>
              <a:cxn ang="0">
                <a:pos x="946" y="672"/>
              </a:cxn>
              <a:cxn ang="0">
                <a:pos x="950" y="701"/>
              </a:cxn>
              <a:cxn ang="0">
                <a:pos x="953" y="730"/>
              </a:cxn>
              <a:cxn ang="0">
                <a:pos x="956" y="760"/>
              </a:cxn>
              <a:cxn ang="0">
                <a:pos x="957" y="789"/>
              </a:cxn>
              <a:cxn ang="0">
                <a:pos x="958" y="818"/>
              </a:cxn>
              <a:cxn ang="0">
                <a:pos x="958" y="848"/>
              </a:cxn>
              <a:cxn ang="0">
                <a:pos x="529" y="848"/>
              </a:cxn>
              <a:cxn ang="0">
                <a:pos x="99" y="848"/>
              </a:cxn>
              <a:cxn ang="0">
                <a:pos x="99" y="830"/>
              </a:cxn>
              <a:cxn ang="0">
                <a:pos x="98" y="813"/>
              </a:cxn>
              <a:cxn ang="0">
                <a:pos x="97" y="805"/>
              </a:cxn>
              <a:cxn ang="0">
                <a:pos x="96" y="796"/>
              </a:cxn>
              <a:cxn ang="0">
                <a:pos x="94" y="788"/>
              </a:cxn>
              <a:cxn ang="0">
                <a:pos x="93" y="779"/>
              </a:cxn>
              <a:cxn ang="0">
                <a:pos x="89" y="763"/>
              </a:cxn>
              <a:cxn ang="0">
                <a:pos x="84" y="747"/>
              </a:cxn>
              <a:cxn ang="0">
                <a:pos x="79" y="731"/>
              </a:cxn>
              <a:cxn ang="0">
                <a:pos x="73" y="716"/>
              </a:cxn>
              <a:cxn ang="0">
                <a:pos x="66" y="700"/>
              </a:cxn>
              <a:cxn ang="0">
                <a:pos x="58" y="686"/>
              </a:cxn>
              <a:cxn ang="0">
                <a:pos x="50" y="672"/>
              </a:cxn>
              <a:cxn ang="0">
                <a:pos x="41" y="658"/>
              </a:cxn>
              <a:cxn ang="0">
                <a:pos x="32" y="644"/>
              </a:cxn>
              <a:cxn ang="0">
                <a:pos x="22" y="632"/>
              </a:cxn>
              <a:cxn ang="0">
                <a:pos x="11" y="619"/>
              </a:cxn>
              <a:cxn ang="0">
                <a:pos x="0" y="607"/>
              </a:cxn>
            </a:cxnLst>
            <a:rect l="0" t="0" r="r" b="b"/>
            <a:pathLst>
              <a:path w="958" h="848">
                <a:moveTo>
                  <a:pt x="0" y="607"/>
                </a:moveTo>
                <a:lnTo>
                  <a:pt x="607" y="0"/>
                </a:lnTo>
                <a:lnTo>
                  <a:pt x="628" y="21"/>
                </a:lnTo>
                <a:lnTo>
                  <a:pt x="648" y="42"/>
                </a:lnTo>
                <a:lnTo>
                  <a:pt x="668" y="64"/>
                </a:lnTo>
                <a:lnTo>
                  <a:pt x="687" y="87"/>
                </a:lnTo>
                <a:lnTo>
                  <a:pt x="705" y="110"/>
                </a:lnTo>
                <a:lnTo>
                  <a:pt x="723" y="133"/>
                </a:lnTo>
                <a:lnTo>
                  <a:pt x="740" y="157"/>
                </a:lnTo>
                <a:lnTo>
                  <a:pt x="748" y="169"/>
                </a:lnTo>
                <a:lnTo>
                  <a:pt x="756" y="181"/>
                </a:lnTo>
                <a:lnTo>
                  <a:pt x="772" y="206"/>
                </a:lnTo>
                <a:lnTo>
                  <a:pt x="788" y="231"/>
                </a:lnTo>
                <a:lnTo>
                  <a:pt x="803" y="257"/>
                </a:lnTo>
                <a:lnTo>
                  <a:pt x="817" y="283"/>
                </a:lnTo>
                <a:lnTo>
                  <a:pt x="830" y="309"/>
                </a:lnTo>
                <a:lnTo>
                  <a:pt x="843" y="336"/>
                </a:lnTo>
                <a:lnTo>
                  <a:pt x="856" y="362"/>
                </a:lnTo>
                <a:lnTo>
                  <a:pt x="867" y="389"/>
                </a:lnTo>
                <a:lnTo>
                  <a:pt x="878" y="417"/>
                </a:lnTo>
                <a:lnTo>
                  <a:pt x="888" y="444"/>
                </a:lnTo>
                <a:lnTo>
                  <a:pt x="898" y="472"/>
                </a:lnTo>
                <a:lnTo>
                  <a:pt x="907" y="500"/>
                </a:lnTo>
                <a:lnTo>
                  <a:pt x="915" y="528"/>
                </a:lnTo>
                <a:lnTo>
                  <a:pt x="923" y="557"/>
                </a:lnTo>
                <a:lnTo>
                  <a:pt x="930" y="585"/>
                </a:lnTo>
                <a:lnTo>
                  <a:pt x="936" y="614"/>
                </a:lnTo>
                <a:lnTo>
                  <a:pt x="941" y="643"/>
                </a:lnTo>
                <a:lnTo>
                  <a:pt x="946" y="672"/>
                </a:lnTo>
                <a:lnTo>
                  <a:pt x="950" y="701"/>
                </a:lnTo>
                <a:lnTo>
                  <a:pt x="953" y="730"/>
                </a:lnTo>
                <a:lnTo>
                  <a:pt x="956" y="760"/>
                </a:lnTo>
                <a:lnTo>
                  <a:pt x="957" y="789"/>
                </a:lnTo>
                <a:lnTo>
                  <a:pt x="958" y="818"/>
                </a:lnTo>
                <a:lnTo>
                  <a:pt x="958" y="848"/>
                </a:lnTo>
                <a:lnTo>
                  <a:pt x="529" y="848"/>
                </a:lnTo>
                <a:lnTo>
                  <a:pt x="99" y="848"/>
                </a:lnTo>
                <a:lnTo>
                  <a:pt x="99" y="830"/>
                </a:lnTo>
                <a:lnTo>
                  <a:pt x="98" y="813"/>
                </a:lnTo>
                <a:lnTo>
                  <a:pt x="97" y="805"/>
                </a:lnTo>
                <a:lnTo>
                  <a:pt x="96" y="796"/>
                </a:lnTo>
                <a:lnTo>
                  <a:pt x="94" y="788"/>
                </a:lnTo>
                <a:lnTo>
                  <a:pt x="93" y="779"/>
                </a:lnTo>
                <a:lnTo>
                  <a:pt x="89" y="763"/>
                </a:lnTo>
                <a:lnTo>
                  <a:pt x="84" y="747"/>
                </a:lnTo>
                <a:lnTo>
                  <a:pt x="79" y="731"/>
                </a:lnTo>
                <a:lnTo>
                  <a:pt x="73" y="716"/>
                </a:lnTo>
                <a:lnTo>
                  <a:pt x="66" y="700"/>
                </a:lnTo>
                <a:lnTo>
                  <a:pt x="58" y="686"/>
                </a:lnTo>
                <a:lnTo>
                  <a:pt x="50" y="672"/>
                </a:lnTo>
                <a:lnTo>
                  <a:pt x="41" y="658"/>
                </a:lnTo>
                <a:lnTo>
                  <a:pt x="32" y="644"/>
                </a:lnTo>
                <a:lnTo>
                  <a:pt x="22" y="632"/>
                </a:lnTo>
                <a:lnTo>
                  <a:pt x="11" y="619"/>
                </a:lnTo>
                <a:lnTo>
                  <a:pt x="0" y="607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chemeClr val="bg1"/>
            </a:solidFill>
            <a:round/>
            <a:headEnd/>
            <a:tailEnd/>
          </a:ln>
        </p:spPr>
        <p:txBody>
          <a:bodyPr lIns="45720" rIns="45720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4" name="Freeform 130"/>
          <p:cNvSpPr>
            <a:spLocks noChangeAspect="1"/>
          </p:cNvSpPr>
          <p:nvPr/>
        </p:nvSpPr>
        <p:spPr bwMode="auto">
          <a:xfrm>
            <a:off x="4843992" y="3789227"/>
            <a:ext cx="1322540" cy="1169939"/>
          </a:xfrm>
          <a:custGeom>
            <a:avLst/>
            <a:gdLst/>
            <a:ahLst/>
            <a:cxnLst>
              <a:cxn ang="0">
                <a:pos x="99" y="0"/>
              </a:cxn>
              <a:cxn ang="0">
                <a:pos x="529" y="0"/>
              </a:cxn>
              <a:cxn ang="0">
                <a:pos x="958" y="0"/>
              </a:cxn>
              <a:cxn ang="0">
                <a:pos x="958" y="29"/>
              </a:cxn>
              <a:cxn ang="0">
                <a:pos x="957" y="59"/>
              </a:cxn>
              <a:cxn ang="0">
                <a:pos x="955" y="88"/>
              </a:cxn>
              <a:cxn ang="0">
                <a:pos x="953" y="117"/>
              </a:cxn>
              <a:cxn ang="0">
                <a:pos x="949" y="147"/>
              </a:cxn>
              <a:cxn ang="0">
                <a:pos x="945" y="176"/>
              </a:cxn>
              <a:cxn ang="0">
                <a:pos x="941" y="205"/>
              </a:cxn>
              <a:cxn ang="0">
                <a:pos x="935" y="234"/>
              </a:cxn>
              <a:cxn ang="0">
                <a:pos x="929" y="262"/>
              </a:cxn>
              <a:cxn ang="0">
                <a:pos x="922" y="291"/>
              </a:cxn>
              <a:cxn ang="0">
                <a:pos x="915" y="319"/>
              </a:cxn>
              <a:cxn ang="0">
                <a:pos x="907" y="348"/>
              </a:cxn>
              <a:cxn ang="0">
                <a:pos x="902" y="362"/>
              </a:cxn>
              <a:cxn ang="0">
                <a:pos x="898" y="376"/>
              </a:cxn>
              <a:cxn ang="0">
                <a:pos x="888" y="404"/>
              </a:cxn>
              <a:cxn ang="0">
                <a:pos x="878" y="431"/>
              </a:cxn>
              <a:cxn ang="0">
                <a:pos x="867" y="458"/>
              </a:cxn>
              <a:cxn ang="0">
                <a:pos x="856" y="485"/>
              </a:cxn>
              <a:cxn ang="0">
                <a:pos x="843" y="512"/>
              </a:cxn>
              <a:cxn ang="0">
                <a:pos x="831" y="539"/>
              </a:cxn>
              <a:cxn ang="0">
                <a:pos x="817" y="565"/>
              </a:cxn>
              <a:cxn ang="0">
                <a:pos x="803" y="591"/>
              </a:cxn>
              <a:cxn ang="0">
                <a:pos x="788" y="617"/>
              </a:cxn>
              <a:cxn ang="0">
                <a:pos x="773" y="642"/>
              </a:cxn>
              <a:cxn ang="0">
                <a:pos x="757" y="667"/>
              </a:cxn>
              <a:cxn ang="0">
                <a:pos x="740" y="691"/>
              </a:cxn>
              <a:cxn ang="0">
                <a:pos x="732" y="703"/>
              </a:cxn>
              <a:cxn ang="0">
                <a:pos x="723" y="715"/>
              </a:cxn>
              <a:cxn ang="0">
                <a:pos x="705" y="738"/>
              </a:cxn>
              <a:cxn ang="0">
                <a:pos x="687" y="761"/>
              </a:cxn>
              <a:cxn ang="0">
                <a:pos x="668" y="784"/>
              </a:cxn>
              <a:cxn ang="0">
                <a:pos x="648" y="806"/>
              </a:cxn>
              <a:cxn ang="0">
                <a:pos x="638" y="816"/>
              </a:cxn>
              <a:cxn ang="0">
                <a:pos x="628" y="827"/>
              </a:cxn>
              <a:cxn ang="0">
                <a:pos x="607" y="848"/>
              </a:cxn>
              <a:cxn ang="0">
                <a:pos x="0" y="240"/>
              </a:cxn>
              <a:cxn ang="0">
                <a:pos x="11" y="229"/>
              </a:cxn>
              <a:cxn ang="0">
                <a:pos x="22" y="216"/>
              </a:cxn>
              <a:cxn ang="0">
                <a:pos x="32" y="203"/>
              </a:cxn>
              <a:cxn ang="0">
                <a:pos x="41" y="190"/>
              </a:cxn>
              <a:cxn ang="0">
                <a:pos x="50" y="176"/>
              </a:cxn>
              <a:cxn ang="0">
                <a:pos x="58" y="162"/>
              </a:cxn>
              <a:cxn ang="0">
                <a:pos x="66" y="147"/>
              </a:cxn>
              <a:cxn ang="0">
                <a:pos x="73" y="132"/>
              </a:cxn>
              <a:cxn ang="0">
                <a:pos x="76" y="125"/>
              </a:cxn>
              <a:cxn ang="0">
                <a:pos x="79" y="117"/>
              </a:cxn>
              <a:cxn ang="0">
                <a:pos x="84" y="101"/>
              </a:cxn>
              <a:cxn ang="0">
                <a:pos x="87" y="93"/>
              </a:cxn>
              <a:cxn ang="0">
                <a:pos x="89" y="85"/>
              </a:cxn>
              <a:cxn ang="0">
                <a:pos x="93" y="68"/>
              </a:cxn>
              <a:cxn ang="0">
                <a:pos x="94" y="60"/>
              </a:cxn>
              <a:cxn ang="0">
                <a:pos x="96" y="52"/>
              </a:cxn>
              <a:cxn ang="0">
                <a:pos x="98" y="35"/>
              </a:cxn>
              <a:cxn ang="0">
                <a:pos x="99" y="17"/>
              </a:cxn>
              <a:cxn ang="0">
                <a:pos x="99" y="0"/>
              </a:cxn>
            </a:cxnLst>
            <a:rect l="0" t="0" r="r" b="b"/>
            <a:pathLst>
              <a:path w="958" h="848">
                <a:moveTo>
                  <a:pt x="99" y="0"/>
                </a:moveTo>
                <a:lnTo>
                  <a:pt x="529" y="0"/>
                </a:lnTo>
                <a:lnTo>
                  <a:pt x="958" y="0"/>
                </a:lnTo>
                <a:lnTo>
                  <a:pt x="958" y="29"/>
                </a:lnTo>
                <a:lnTo>
                  <a:pt x="957" y="59"/>
                </a:lnTo>
                <a:lnTo>
                  <a:pt x="955" y="88"/>
                </a:lnTo>
                <a:lnTo>
                  <a:pt x="953" y="117"/>
                </a:lnTo>
                <a:lnTo>
                  <a:pt x="949" y="147"/>
                </a:lnTo>
                <a:lnTo>
                  <a:pt x="945" y="176"/>
                </a:lnTo>
                <a:lnTo>
                  <a:pt x="941" y="205"/>
                </a:lnTo>
                <a:lnTo>
                  <a:pt x="935" y="234"/>
                </a:lnTo>
                <a:lnTo>
                  <a:pt x="929" y="262"/>
                </a:lnTo>
                <a:lnTo>
                  <a:pt x="922" y="291"/>
                </a:lnTo>
                <a:lnTo>
                  <a:pt x="915" y="319"/>
                </a:lnTo>
                <a:lnTo>
                  <a:pt x="907" y="348"/>
                </a:lnTo>
                <a:lnTo>
                  <a:pt x="902" y="362"/>
                </a:lnTo>
                <a:lnTo>
                  <a:pt x="898" y="376"/>
                </a:lnTo>
                <a:lnTo>
                  <a:pt x="888" y="404"/>
                </a:lnTo>
                <a:lnTo>
                  <a:pt x="878" y="431"/>
                </a:lnTo>
                <a:lnTo>
                  <a:pt x="867" y="458"/>
                </a:lnTo>
                <a:lnTo>
                  <a:pt x="856" y="485"/>
                </a:lnTo>
                <a:lnTo>
                  <a:pt x="843" y="512"/>
                </a:lnTo>
                <a:lnTo>
                  <a:pt x="831" y="539"/>
                </a:lnTo>
                <a:lnTo>
                  <a:pt x="817" y="565"/>
                </a:lnTo>
                <a:lnTo>
                  <a:pt x="803" y="591"/>
                </a:lnTo>
                <a:lnTo>
                  <a:pt x="788" y="617"/>
                </a:lnTo>
                <a:lnTo>
                  <a:pt x="773" y="642"/>
                </a:lnTo>
                <a:lnTo>
                  <a:pt x="757" y="667"/>
                </a:lnTo>
                <a:lnTo>
                  <a:pt x="740" y="691"/>
                </a:lnTo>
                <a:lnTo>
                  <a:pt x="732" y="703"/>
                </a:lnTo>
                <a:lnTo>
                  <a:pt x="723" y="715"/>
                </a:lnTo>
                <a:lnTo>
                  <a:pt x="705" y="738"/>
                </a:lnTo>
                <a:lnTo>
                  <a:pt x="687" y="761"/>
                </a:lnTo>
                <a:lnTo>
                  <a:pt x="668" y="784"/>
                </a:lnTo>
                <a:lnTo>
                  <a:pt x="648" y="806"/>
                </a:lnTo>
                <a:lnTo>
                  <a:pt x="638" y="816"/>
                </a:lnTo>
                <a:lnTo>
                  <a:pt x="628" y="827"/>
                </a:lnTo>
                <a:lnTo>
                  <a:pt x="607" y="848"/>
                </a:lnTo>
                <a:lnTo>
                  <a:pt x="0" y="240"/>
                </a:lnTo>
                <a:lnTo>
                  <a:pt x="11" y="229"/>
                </a:lnTo>
                <a:lnTo>
                  <a:pt x="22" y="216"/>
                </a:lnTo>
                <a:lnTo>
                  <a:pt x="32" y="203"/>
                </a:lnTo>
                <a:lnTo>
                  <a:pt x="41" y="190"/>
                </a:lnTo>
                <a:lnTo>
                  <a:pt x="50" y="176"/>
                </a:lnTo>
                <a:lnTo>
                  <a:pt x="58" y="162"/>
                </a:lnTo>
                <a:lnTo>
                  <a:pt x="66" y="147"/>
                </a:lnTo>
                <a:lnTo>
                  <a:pt x="73" y="132"/>
                </a:lnTo>
                <a:lnTo>
                  <a:pt x="76" y="125"/>
                </a:lnTo>
                <a:lnTo>
                  <a:pt x="79" y="117"/>
                </a:lnTo>
                <a:lnTo>
                  <a:pt x="84" y="101"/>
                </a:lnTo>
                <a:lnTo>
                  <a:pt x="87" y="93"/>
                </a:lnTo>
                <a:lnTo>
                  <a:pt x="89" y="85"/>
                </a:lnTo>
                <a:lnTo>
                  <a:pt x="93" y="68"/>
                </a:lnTo>
                <a:lnTo>
                  <a:pt x="94" y="60"/>
                </a:lnTo>
                <a:lnTo>
                  <a:pt x="96" y="52"/>
                </a:lnTo>
                <a:lnTo>
                  <a:pt x="98" y="35"/>
                </a:lnTo>
                <a:lnTo>
                  <a:pt x="99" y="17"/>
                </a:lnTo>
                <a:lnTo>
                  <a:pt x="99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chemeClr val="bg1"/>
            </a:solidFill>
            <a:round/>
            <a:headEnd/>
            <a:tailEnd/>
          </a:ln>
        </p:spPr>
        <p:txBody>
          <a:bodyPr lIns="45720" rIns="45720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Freeform 131"/>
          <p:cNvSpPr>
            <a:spLocks noChangeAspect="1"/>
          </p:cNvSpPr>
          <p:nvPr/>
        </p:nvSpPr>
        <p:spPr bwMode="auto">
          <a:xfrm>
            <a:off x="4510532" y="4119858"/>
            <a:ext cx="1169939" cy="1325366"/>
          </a:xfrm>
          <a:custGeom>
            <a:avLst/>
            <a:gdLst/>
            <a:ahLst/>
            <a:cxnLst>
              <a:cxn ang="0">
                <a:pos x="241" y="0"/>
              </a:cxn>
              <a:cxn ang="0">
                <a:pos x="848" y="608"/>
              </a:cxn>
              <a:cxn ang="0">
                <a:pos x="827" y="629"/>
              </a:cxn>
              <a:cxn ang="0">
                <a:pos x="806" y="649"/>
              </a:cxn>
              <a:cxn ang="0">
                <a:pos x="784" y="668"/>
              </a:cxn>
              <a:cxn ang="0">
                <a:pos x="761" y="687"/>
              </a:cxn>
              <a:cxn ang="0">
                <a:pos x="738" y="705"/>
              </a:cxn>
              <a:cxn ang="0">
                <a:pos x="715" y="723"/>
              </a:cxn>
              <a:cxn ang="0">
                <a:pos x="691" y="740"/>
              </a:cxn>
              <a:cxn ang="0">
                <a:pos x="679" y="749"/>
              </a:cxn>
              <a:cxn ang="0">
                <a:pos x="667" y="757"/>
              </a:cxn>
              <a:cxn ang="0">
                <a:pos x="642" y="773"/>
              </a:cxn>
              <a:cxn ang="0">
                <a:pos x="617" y="788"/>
              </a:cxn>
              <a:cxn ang="0">
                <a:pos x="591" y="803"/>
              </a:cxn>
              <a:cxn ang="0">
                <a:pos x="565" y="817"/>
              </a:cxn>
              <a:cxn ang="0">
                <a:pos x="539" y="831"/>
              </a:cxn>
              <a:cxn ang="0">
                <a:pos x="513" y="844"/>
              </a:cxn>
              <a:cxn ang="0">
                <a:pos x="486" y="856"/>
              </a:cxn>
              <a:cxn ang="0">
                <a:pos x="459" y="868"/>
              </a:cxn>
              <a:cxn ang="0">
                <a:pos x="432" y="879"/>
              </a:cxn>
              <a:cxn ang="0">
                <a:pos x="404" y="889"/>
              </a:cxn>
              <a:cxn ang="0">
                <a:pos x="376" y="899"/>
              </a:cxn>
              <a:cxn ang="0">
                <a:pos x="348" y="908"/>
              </a:cxn>
              <a:cxn ang="0">
                <a:pos x="320" y="916"/>
              </a:cxn>
              <a:cxn ang="0">
                <a:pos x="292" y="923"/>
              </a:cxn>
              <a:cxn ang="0">
                <a:pos x="263" y="930"/>
              </a:cxn>
              <a:cxn ang="0">
                <a:pos x="234" y="936"/>
              </a:cxn>
              <a:cxn ang="0">
                <a:pos x="205" y="942"/>
              </a:cxn>
              <a:cxn ang="0">
                <a:pos x="176" y="946"/>
              </a:cxn>
              <a:cxn ang="0">
                <a:pos x="147" y="950"/>
              </a:cxn>
              <a:cxn ang="0">
                <a:pos x="118" y="954"/>
              </a:cxn>
              <a:cxn ang="0">
                <a:pos x="89" y="956"/>
              </a:cxn>
              <a:cxn ang="0">
                <a:pos x="59" y="958"/>
              </a:cxn>
              <a:cxn ang="0">
                <a:pos x="30" y="959"/>
              </a:cxn>
              <a:cxn ang="0">
                <a:pos x="0" y="959"/>
              </a:cxn>
              <a:cxn ang="0">
                <a:pos x="0" y="530"/>
              </a:cxn>
              <a:cxn ang="0">
                <a:pos x="0" y="100"/>
              </a:cxn>
              <a:cxn ang="0">
                <a:pos x="18" y="100"/>
              </a:cxn>
              <a:cxn ang="0">
                <a:pos x="35" y="98"/>
              </a:cxn>
              <a:cxn ang="0">
                <a:pos x="44" y="97"/>
              </a:cxn>
              <a:cxn ang="0">
                <a:pos x="52" y="96"/>
              </a:cxn>
              <a:cxn ang="0">
                <a:pos x="61" y="95"/>
              </a:cxn>
              <a:cxn ang="0">
                <a:pos x="69" y="93"/>
              </a:cxn>
              <a:cxn ang="0">
                <a:pos x="85" y="89"/>
              </a:cxn>
              <a:cxn ang="0">
                <a:pos x="101" y="85"/>
              </a:cxn>
              <a:cxn ang="0">
                <a:pos x="117" y="79"/>
              </a:cxn>
              <a:cxn ang="0">
                <a:pos x="133" y="73"/>
              </a:cxn>
              <a:cxn ang="0">
                <a:pos x="148" y="67"/>
              </a:cxn>
              <a:cxn ang="0">
                <a:pos x="162" y="59"/>
              </a:cxn>
              <a:cxn ang="0">
                <a:pos x="177" y="51"/>
              </a:cxn>
              <a:cxn ang="0">
                <a:pos x="191" y="42"/>
              </a:cxn>
              <a:cxn ang="0">
                <a:pos x="204" y="33"/>
              </a:cxn>
              <a:cxn ang="0">
                <a:pos x="217" y="22"/>
              </a:cxn>
              <a:cxn ang="0">
                <a:pos x="229" y="12"/>
              </a:cxn>
              <a:cxn ang="0">
                <a:pos x="241" y="0"/>
              </a:cxn>
            </a:cxnLst>
            <a:rect l="0" t="0" r="r" b="b"/>
            <a:pathLst>
              <a:path w="848" h="959">
                <a:moveTo>
                  <a:pt x="241" y="0"/>
                </a:moveTo>
                <a:lnTo>
                  <a:pt x="848" y="608"/>
                </a:lnTo>
                <a:lnTo>
                  <a:pt x="827" y="629"/>
                </a:lnTo>
                <a:lnTo>
                  <a:pt x="806" y="649"/>
                </a:lnTo>
                <a:lnTo>
                  <a:pt x="784" y="668"/>
                </a:lnTo>
                <a:lnTo>
                  <a:pt x="761" y="687"/>
                </a:lnTo>
                <a:lnTo>
                  <a:pt x="738" y="705"/>
                </a:lnTo>
                <a:lnTo>
                  <a:pt x="715" y="723"/>
                </a:lnTo>
                <a:lnTo>
                  <a:pt x="691" y="740"/>
                </a:lnTo>
                <a:lnTo>
                  <a:pt x="679" y="749"/>
                </a:lnTo>
                <a:lnTo>
                  <a:pt x="667" y="757"/>
                </a:lnTo>
                <a:lnTo>
                  <a:pt x="642" y="773"/>
                </a:lnTo>
                <a:lnTo>
                  <a:pt x="617" y="788"/>
                </a:lnTo>
                <a:lnTo>
                  <a:pt x="591" y="803"/>
                </a:lnTo>
                <a:lnTo>
                  <a:pt x="565" y="817"/>
                </a:lnTo>
                <a:lnTo>
                  <a:pt x="539" y="831"/>
                </a:lnTo>
                <a:lnTo>
                  <a:pt x="513" y="844"/>
                </a:lnTo>
                <a:lnTo>
                  <a:pt x="486" y="856"/>
                </a:lnTo>
                <a:lnTo>
                  <a:pt x="459" y="868"/>
                </a:lnTo>
                <a:lnTo>
                  <a:pt x="432" y="879"/>
                </a:lnTo>
                <a:lnTo>
                  <a:pt x="404" y="889"/>
                </a:lnTo>
                <a:lnTo>
                  <a:pt x="376" y="899"/>
                </a:lnTo>
                <a:lnTo>
                  <a:pt x="348" y="908"/>
                </a:lnTo>
                <a:lnTo>
                  <a:pt x="320" y="916"/>
                </a:lnTo>
                <a:lnTo>
                  <a:pt x="292" y="923"/>
                </a:lnTo>
                <a:lnTo>
                  <a:pt x="263" y="930"/>
                </a:lnTo>
                <a:lnTo>
                  <a:pt x="234" y="936"/>
                </a:lnTo>
                <a:lnTo>
                  <a:pt x="205" y="942"/>
                </a:lnTo>
                <a:lnTo>
                  <a:pt x="176" y="946"/>
                </a:lnTo>
                <a:lnTo>
                  <a:pt x="147" y="950"/>
                </a:lnTo>
                <a:lnTo>
                  <a:pt x="118" y="954"/>
                </a:lnTo>
                <a:lnTo>
                  <a:pt x="89" y="956"/>
                </a:lnTo>
                <a:lnTo>
                  <a:pt x="59" y="958"/>
                </a:lnTo>
                <a:lnTo>
                  <a:pt x="30" y="959"/>
                </a:lnTo>
                <a:lnTo>
                  <a:pt x="0" y="959"/>
                </a:lnTo>
                <a:lnTo>
                  <a:pt x="0" y="530"/>
                </a:lnTo>
                <a:lnTo>
                  <a:pt x="0" y="100"/>
                </a:lnTo>
                <a:lnTo>
                  <a:pt x="18" y="100"/>
                </a:lnTo>
                <a:lnTo>
                  <a:pt x="35" y="98"/>
                </a:lnTo>
                <a:lnTo>
                  <a:pt x="44" y="97"/>
                </a:lnTo>
                <a:lnTo>
                  <a:pt x="52" y="96"/>
                </a:lnTo>
                <a:lnTo>
                  <a:pt x="61" y="95"/>
                </a:lnTo>
                <a:lnTo>
                  <a:pt x="69" y="93"/>
                </a:lnTo>
                <a:lnTo>
                  <a:pt x="85" y="89"/>
                </a:lnTo>
                <a:lnTo>
                  <a:pt x="101" y="85"/>
                </a:lnTo>
                <a:lnTo>
                  <a:pt x="117" y="79"/>
                </a:lnTo>
                <a:lnTo>
                  <a:pt x="133" y="73"/>
                </a:lnTo>
                <a:lnTo>
                  <a:pt x="148" y="67"/>
                </a:lnTo>
                <a:lnTo>
                  <a:pt x="162" y="59"/>
                </a:lnTo>
                <a:lnTo>
                  <a:pt x="177" y="51"/>
                </a:lnTo>
                <a:lnTo>
                  <a:pt x="191" y="42"/>
                </a:lnTo>
                <a:lnTo>
                  <a:pt x="204" y="33"/>
                </a:lnTo>
                <a:lnTo>
                  <a:pt x="217" y="22"/>
                </a:lnTo>
                <a:lnTo>
                  <a:pt x="229" y="12"/>
                </a:lnTo>
                <a:lnTo>
                  <a:pt x="241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chemeClr val="bg1"/>
            </a:solidFill>
            <a:round/>
            <a:headEnd/>
            <a:tailEnd/>
          </a:ln>
        </p:spPr>
        <p:txBody>
          <a:bodyPr lIns="45720" rIns="45720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6" name="Freeform 132"/>
          <p:cNvSpPr>
            <a:spLocks noChangeAspect="1"/>
          </p:cNvSpPr>
          <p:nvPr/>
        </p:nvSpPr>
        <p:spPr bwMode="auto">
          <a:xfrm>
            <a:off x="3340593" y="4119860"/>
            <a:ext cx="1169939" cy="1325366"/>
          </a:xfrm>
          <a:custGeom>
            <a:avLst/>
            <a:gdLst/>
            <a:ahLst/>
            <a:cxnLst>
              <a:cxn ang="0">
                <a:pos x="848" y="100"/>
              </a:cxn>
              <a:cxn ang="0">
                <a:pos x="848" y="530"/>
              </a:cxn>
              <a:cxn ang="0">
                <a:pos x="848" y="959"/>
              </a:cxn>
              <a:cxn ang="0">
                <a:pos x="819" y="959"/>
              </a:cxn>
              <a:cxn ang="0">
                <a:pos x="790" y="958"/>
              </a:cxn>
              <a:cxn ang="0">
                <a:pos x="760" y="956"/>
              </a:cxn>
              <a:cxn ang="0">
                <a:pos x="731" y="953"/>
              </a:cxn>
              <a:cxn ang="0">
                <a:pos x="702" y="950"/>
              </a:cxn>
              <a:cxn ang="0">
                <a:pos x="673" y="946"/>
              </a:cxn>
              <a:cxn ang="0">
                <a:pos x="644" y="941"/>
              </a:cxn>
              <a:cxn ang="0">
                <a:pos x="615" y="936"/>
              </a:cxn>
              <a:cxn ang="0">
                <a:pos x="586" y="930"/>
              </a:cxn>
              <a:cxn ang="0">
                <a:pos x="557" y="923"/>
              </a:cxn>
              <a:cxn ang="0">
                <a:pos x="529" y="915"/>
              </a:cxn>
              <a:cxn ang="0">
                <a:pos x="501" y="907"/>
              </a:cxn>
              <a:cxn ang="0">
                <a:pos x="487" y="903"/>
              </a:cxn>
              <a:cxn ang="0">
                <a:pos x="473" y="898"/>
              </a:cxn>
              <a:cxn ang="0">
                <a:pos x="445" y="889"/>
              </a:cxn>
              <a:cxn ang="0">
                <a:pos x="417" y="879"/>
              </a:cxn>
              <a:cxn ang="0">
                <a:pos x="390" y="868"/>
              </a:cxn>
              <a:cxn ang="0">
                <a:pos x="363" y="856"/>
              </a:cxn>
              <a:cxn ang="0">
                <a:pos x="336" y="844"/>
              </a:cxn>
              <a:cxn ang="0">
                <a:pos x="310" y="831"/>
              </a:cxn>
              <a:cxn ang="0">
                <a:pos x="284" y="818"/>
              </a:cxn>
              <a:cxn ang="0">
                <a:pos x="258" y="804"/>
              </a:cxn>
              <a:cxn ang="0">
                <a:pos x="231" y="789"/>
              </a:cxn>
              <a:cxn ang="0">
                <a:pos x="206" y="773"/>
              </a:cxn>
              <a:cxn ang="0">
                <a:pos x="182" y="757"/>
              </a:cxn>
              <a:cxn ang="0">
                <a:pos x="157" y="741"/>
              </a:cxn>
              <a:cxn ang="0">
                <a:pos x="145" y="732"/>
              </a:cxn>
              <a:cxn ang="0">
                <a:pos x="133" y="724"/>
              </a:cxn>
              <a:cxn ang="0">
                <a:pos x="110" y="706"/>
              </a:cxn>
              <a:cxn ang="0">
                <a:pos x="87" y="687"/>
              </a:cxn>
              <a:cxn ang="0">
                <a:pos x="65" y="668"/>
              </a:cxn>
              <a:cxn ang="0">
                <a:pos x="43" y="649"/>
              </a:cxn>
              <a:cxn ang="0">
                <a:pos x="32" y="639"/>
              </a:cxn>
              <a:cxn ang="0">
                <a:pos x="21" y="629"/>
              </a:cxn>
              <a:cxn ang="0">
                <a:pos x="0" y="608"/>
              </a:cxn>
              <a:cxn ang="0">
                <a:pos x="608" y="0"/>
              </a:cxn>
              <a:cxn ang="0">
                <a:pos x="620" y="12"/>
              </a:cxn>
              <a:cxn ang="0">
                <a:pos x="632" y="22"/>
              </a:cxn>
              <a:cxn ang="0">
                <a:pos x="645" y="33"/>
              </a:cxn>
              <a:cxn ang="0">
                <a:pos x="658" y="42"/>
              </a:cxn>
              <a:cxn ang="0">
                <a:pos x="672" y="51"/>
              </a:cxn>
              <a:cxn ang="0">
                <a:pos x="686" y="59"/>
              </a:cxn>
              <a:cxn ang="0">
                <a:pos x="701" y="67"/>
              </a:cxn>
              <a:cxn ang="0">
                <a:pos x="716" y="73"/>
              </a:cxn>
              <a:cxn ang="0">
                <a:pos x="724" y="76"/>
              </a:cxn>
              <a:cxn ang="0">
                <a:pos x="731" y="79"/>
              </a:cxn>
              <a:cxn ang="0">
                <a:pos x="747" y="85"/>
              </a:cxn>
              <a:cxn ang="0">
                <a:pos x="755" y="87"/>
              </a:cxn>
              <a:cxn ang="0">
                <a:pos x="763" y="89"/>
              </a:cxn>
              <a:cxn ang="0">
                <a:pos x="780" y="93"/>
              </a:cxn>
              <a:cxn ang="0">
                <a:pos x="788" y="95"/>
              </a:cxn>
              <a:cxn ang="0">
                <a:pos x="797" y="96"/>
              </a:cxn>
              <a:cxn ang="0">
                <a:pos x="814" y="98"/>
              </a:cxn>
              <a:cxn ang="0">
                <a:pos x="831" y="100"/>
              </a:cxn>
              <a:cxn ang="0">
                <a:pos x="848" y="100"/>
              </a:cxn>
            </a:cxnLst>
            <a:rect l="0" t="0" r="r" b="b"/>
            <a:pathLst>
              <a:path w="848" h="959">
                <a:moveTo>
                  <a:pt x="848" y="100"/>
                </a:moveTo>
                <a:lnTo>
                  <a:pt x="848" y="530"/>
                </a:lnTo>
                <a:lnTo>
                  <a:pt x="848" y="959"/>
                </a:lnTo>
                <a:lnTo>
                  <a:pt x="819" y="959"/>
                </a:lnTo>
                <a:lnTo>
                  <a:pt x="790" y="958"/>
                </a:lnTo>
                <a:lnTo>
                  <a:pt x="760" y="956"/>
                </a:lnTo>
                <a:lnTo>
                  <a:pt x="731" y="953"/>
                </a:lnTo>
                <a:lnTo>
                  <a:pt x="702" y="950"/>
                </a:lnTo>
                <a:lnTo>
                  <a:pt x="673" y="946"/>
                </a:lnTo>
                <a:lnTo>
                  <a:pt x="644" y="941"/>
                </a:lnTo>
                <a:lnTo>
                  <a:pt x="615" y="936"/>
                </a:lnTo>
                <a:lnTo>
                  <a:pt x="586" y="930"/>
                </a:lnTo>
                <a:lnTo>
                  <a:pt x="557" y="923"/>
                </a:lnTo>
                <a:lnTo>
                  <a:pt x="529" y="915"/>
                </a:lnTo>
                <a:lnTo>
                  <a:pt x="501" y="907"/>
                </a:lnTo>
                <a:lnTo>
                  <a:pt x="487" y="903"/>
                </a:lnTo>
                <a:lnTo>
                  <a:pt x="473" y="898"/>
                </a:lnTo>
                <a:lnTo>
                  <a:pt x="445" y="889"/>
                </a:lnTo>
                <a:lnTo>
                  <a:pt x="417" y="879"/>
                </a:lnTo>
                <a:lnTo>
                  <a:pt x="390" y="868"/>
                </a:lnTo>
                <a:lnTo>
                  <a:pt x="363" y="856"/>
                </a:lnTo>
                <a:lnTo>
                  <a:pt x="336" y="844"/>
                </a:lnTo>
                <a:lnTo>
                  <a:pt x="310" y="831"/>
                </a:lnTo>
                <a:lnTo>
                  <a:pt x="284" y="818"/>
                </a:lnTo>
                <a:lnTo>
                  <a:pt x="258" y="804"/>
                </a:lnTo>
                <a:lnTo>
                  <a:pt x="231" y="789"/>
                </a:lnTo>
                <a:lnTo>
                  <a:pt x="206" y="773"/>
                </a:lnTo>
                <a:lnTo>
                  <a:pt x="182" y="757"/>
                </a:lnTo>
                <a:lnTo>
                  <a:pt x="157" y="741"/>
                </a:lnTo>
                <a:lnTo>
                  <a:pt x="145" y="732"/>
                </a:lnTo>
                <a:lnTo>
                  <a:pt x="133" y="724"/>
                </a:lnTo>
                <a:lnTo>
                  <a:pt x="110" y="706"/>
                </a:lnTo>
                <a:lnTo>
                  <a:pt x="87" y="687"/>
                </a:lnTo>
                <a:lnTo>
                  <a:pt x="65" y="668"/>
                </a:lnTo>
                <a:lnTo>
                  <a:pt x="43" y="649"/>
                </a:lnTo>
                <a:lnTo>
                  <a:pt x="32" y="639"/>
                </a:lnTo>
                <a:lnTo>
                  <a:pt x="21" y="629"/>
                </a:lnTo>
                <a:lnTo>
                  <a:pt x="0" y="608"/>
                </a:lnTo>
                <a:lnTo>
                  <a:pt x="608" y="0"/>
                </a:lnTo>
                <a:lnTo>
                  <a:pt x="620" y="12"/>
                </a:lnTo>
                <a:lnTo>
                  <a:pt x="632" y="22"/>
                </a:lnTo>
                <a:lnTo>
                  <a:pt x="645" y="33"/>
                </a:lnTo>
                <a:lnTo>
                  <a:pt x="658" y="42"/>
                </a:lnTo>
                <a:lnTo>
                  <a:pt x="672" y="51"/>
                </a:lnTo>
                <a:lnTo>
                  <a:pt x="686" y="59"/>
                </a:lnTo>
                <a:lnTo>
                  <a:pt x="701" y="67"/>
                </a:lnTo>
                <a:lnTo>
                  <a:pt x="716" y="73"/>
                </a:lnTo>
                <a:lnTo>
                  <a:pt x="724" y="76"/>
                </a:lnTo>
                <a:lnTo>
                  <a:pt x="731" y="79"/>
                </a:lnTo>
                <a:lnTo>
                  <a:pt x="747" y="85"/>
                </a:lnTo>
                <a:lnTo>
                  <a:pt x="755" y="87"/>
                </a:lnTo>
                <a:lnTo>
                  <a:pt x="763" y="89"/>
                </a:lnTo>
                <a:lnTo>
                  <a:pt x="780" y="93"/>
                </a:lnTo>
                <a:lnTo>
                  <a:pt x="788" y="95"/>
                </a:lnTo>
                <a:lnTo>
                  <a:pt x="797" y="96"/>
                </a:lnTo>
                <a:lnTo>
                  <a:pt x="814" y="98"/>
                </a:lnTo>
                <a:lnTo>
                  <a:pt x="831" y="100"/>
                </a:lnTo>
                <a:lnTo>
                  <a:pt x="848" y="1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chemeClr val="bg1"/>
            </a:solidFill>
            <a:round/>
            <a:headEnd/>
            <a:tailEnd/>
          </a:ln>
        </p:spPr>
        <p:txBody>
          <a:bodyPr lIns="45720" rIns="45720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7" name="Freeform 133"/>
          <p:cNvSpPr>
            <a:spLocks noChangeAspect="1"/>
          </p:cNvSpPr>
          <p:nvPr/>
        </p:nvSpPr>
        <p:spPr bwMode="auto">
          <a:xfrm>
            <a:off x="2854532" y="3789227"/>
            <a:ext cx="1325365" cy="1169939"/>
          </a:xfrm>
          <a:custGeom>
            <a:avLst/>
            <a:gdLst/>
            <a:ahLst/>
            <a:cxnLst>
              <a:cxn ang="0">
                <a:pos x="959" y="240"/>
              </a:cxn>
              <a:cxn ang="0">
                <a:pos x="351" y="848"/>
              </a:cxn>
              <a:cxn ang="0">
                <a:pos x="331" y="827"/>
              </a:cxn>
              <a:cxn ang="0">
                <a:pos x="311" y="806"/>
              </a:cxn>
              <a:cxn ang="0">
                <a:pos x="291" y="783"/>
              </a:cxn>
              <a:cxn ang="0">
                <a:pos x="272" y="761"/>
              </a:cxn>
              <a:cxn ang="0">
                <a:pos x="254" y="738"/>
              </a:cxn>
              <a:cxn ang="0">
                <a:pos x="236" y="715"/>
              </a:cxn>
              <a:cxn ang="0">
                <a:pos x="219" y="691"/>
              </a:cxn>
              <a:cxn ang="0">
                <a:pos x="210" y="679"/>
              </a:cxn>
              <a:cxn ang="0">
                <a:pos x="202" y="667"/>
              </a:cxn>
              <a:cxn ang="0">
                <a:pos x="186" y="642"/>
              </a:cxn>
              <a:cxn ang="0">
                <a:pos x="171" y="617"/>
              </a:cxn>
              <a:cxn ang="0">
                <a:pos x="156" y="590"/>
              </a:cxn>
              <a:cxn ang="0">
                <a:pos x="142" y="565"/>
              </a:cxn>
              <a:cxn ang="0">
                <a:pos x="128" y="539"/>
              </a:cxn>
              <a:cxn ang="0">
                <a:pos x="115" y="512"/>
              </a:cxn>
              <a:cxn ang="0">
                <a:pos x="103" y="485"/>
              </a:cxn>
              <a:cxn ang="0">
                <a:pos x="91" y="458"/>
              </a:cxn>
              <a:cxn ang="0">
                <a:pos x="81" y="431"/>
              </a:cxn>
              <a:cxn ang="0">
                <a:pos x="70" y="404"/>
              </a:cxn>
              <a:cxn ang="0">
                <a:pos x="61" y="376"/>
              </a:cxn>
              <a:cxn ang="0">
                <a:pos x="52" y="348"/>
              </a:cxn>
              <a:cxn ang="0">
                <a:pos x="43" y="320"/>
              </a:cxn>
              <a:cxn ang="0">
                <a:pos x="36" y="291"/>
              </a:cxn>
              <a:cxn ang="0">
                <a:pos x="29" y="263"/>
              </a:cxn>
              <a:cxn ang="0">
                <a:pos x="23" y="234"/>
              </a:cxn>
              <a:cxn ang="0">
                <a:pos x="17" y="205"/>
              </a:cxn>
              <a:cxn ang="0">
                <a:pos x="13" y="176"/>
              </a:cxn>
              <a:cxn ang="0">
                <a:pos x="9" y="147"/>
              </a:cxn>
              <a:cxn ang="0">
                <a:pos x="6" y="118"/>
              </a:cxn>
              <a:cxn ang="0">
                <a:pos x="3" y="88"/>
              </a:cxn>
              <a:cxn ang="0">
                <a:pos x="1" y="59"/>
              </a:cxn>
              <a:cxn ang="0">
                <a:pos x="0" y="29"/>
              </a:cxn>
              <a:cxn ang="0">
                <a:pos x="0" y="0"/>
              </a:cxn>
              <a:cxn ang="0">
                <a:pos x="429" y="0"/>
              </a:cxn>
              <a:cxn ang="0">
                <a:pos x="859" y="0"/>
              </a:cxn>
              <a:cxn ang="0">
                <a:pos x="860" y="17"/>
              </a:cxn>
              <a:cxn ang="0">
                <a:pos x="861" y="35"/>
              </a:cxn>
              <a:cxn ang="0">
                <a:pos x="862" y="43"/>
              </a:cxn>
              <a:cxn ang="0">
                <a:pos x="863" y="52"/>
              </a:cxn>
              <a:cxn ang="0">
                <a:pos x="864" y="60"/>
              </a:cxn>
              <a:cxn ang="0">
                <a:pos x="866" y="68"/>
              </a:cxn>
              <a:cxn ang="0">
                <a:pos x="870" y="85"/>
              </a:cxn>
              <a:cxn ang="0">
                <a:pos x="874" y="101"/>
              </a:cxn>
              <a:cxn ang="0">
                <a:pos x="880" y="117"/>
              </a:cxn>
              <a:cxn ang="0">
                <a:pos x="886" y="132"/>
              </a:cxn>
              <a:cxn ang="0">
                <a:pos x="893" y="147"/>
              </a:cxn>
              <a:cxn ang="0">
                <a:pos x="900" y="162"/>
              </a:cxn>
              <a:cxn ang="0">
                <a:pos x="908" y="176"/>
              </a:cxn>
              <a:cxn ang="0">
                <a:pos x="917" y="190"/>
              </a:cxn>
              <a:cxn ang="0">
                <a:pos x="927" y="203"/>
              </a:cxn>
              <a:cxn ang="0">
                <a:pos x="937" y="216"/>
              </a:cxn>
              <a:cxn ang="0">
                <a:pos x="948" y="229"/>
              </a:cxn>
              <a:cxn ang="0">
                <a:pos x="959" y="240"/>
              </a:cxn>
            </a:cxnLst>
            <a:rect l="0" t="0" r="r" b="b"/>
            <a:pathLst>
              <a:path w="959" h="848">
                <a:moveTo>
                  <a:pt x="959" y="240"/>
                </a:moveTo>
                <a:lnTo>
                  <a:pt x="351" y="848"/>
                </a:lnTo>
                <a:lnTo>
                  <a:pt x="331" y="827"/>
                </a:lnTo>
                <a:lnTo>
                  <a:pt x="311" y="806"/>
                </a:lnTo>
                <a:lnTo>
                  <a:pt x="291" y="783"/>
                </a:lnTo>
                <a:lnTo>
                  <a:pt x="272" y="761"/>
                </a:lnTo>
                <a:lnTo>
                  <a:pt x="254" y="738"/>
                </a:lnTo>
                <a:lnTo>
                  <a:pt x="236" y="715"/>
                </a:lnTo>
                <a:lnTo>
                  <a:pt x="219" y="691"/>
                </a:lnTo>
                <a:lnTo>
                  <a:pt x="210" y="679"/>
                </a:lnTo>
                <a:lnTo>
                  <a:pt x="202" y="667"/>
                </a:lnTo>
                <a:lnTo>
                  <a:pt x="186" y="642"/>
                </a:lnTo>
                <a:lnTo>
                  <a:pt x="171" y="617"/>
                </a:lnTo>
                <a:lnTo>
                  <a:pt x="156" y="590"/>
                </a:lnTo>
                <a:lnTo>
                  <a:pt x="142" y="565"/>
                </a:lnTo>
                <a:lnTo>
                  <a:pt x="128" y="539"/>
                </a:lnTo>
                <a:lnTo>
                  <a:pt x="115" y="512"/>
                </a:lnTo>
                <a:lnTo>
                  <a:pt x="103" y="485"/>
                </a:lnTo>
                <a:lnTo>
                  <a:pt x="91" y="458"/>
                </a:lnTo>
                <a:lnTo>
                  <a:pt x="81" y="431"/>
                </a:lnTo>
                <a:lnTo>
                  <a:pt x="70" y="404"/>
                </a:lnTo>
                <a:lnTo>
                  <a:pt x="61" y="376"/>
                </a:lnTo>
                <a:lnTo>
                  <a:pt x="52" y="348"/>
                </a:lnTo>
                <a:lnTo>
                  <a:pt x="43" y="320"/>
                </a:lnTo>
                <a:lnTo>
                  <a:pt x="36" y="291"/>
                </a:lnTo>
                <a:lnTo>
                  <a:pt x="29" y="263"/>
                </a:lnTo>
                <a:lnTo>
                  <a:pt x="23" y="234"/>
                </a:lnTo>
                <a:lnTo>
                  <a:pt x="17" y="205"/>
                </a:lnTo>
                <a:lnTo>
                  <a:pt x="13" y="176"/>
                </a:lnTo>
                <a:lnTo>
                  <a:pt x="9" y="147"/>
                </a:lnTo>
                <a:lnTo>
                  <a:pt x="6" y="118"/>
                </a:lnTo>
                <a:lnTo>
                  <a:pt x="3" y="88"/>
                </a:lnTo>
                <a:lnTo>
                  <a:pt x="1" y="59"/>
                </a:lnTo>
                <a:lnTo>
                  <a:pt x="0" y="29"/>
                </a:lnTo>
                <a:lnTo>
                  <a:pt x="0" y="0"/>
                </a:lnTo>
                <a:lnTo>
                  <a:pt x="429" y="0"/>
                </a:lnTo>
                <a:lnTo>
                  <a:pt x="859" y="0"/>
                </a:lnTo>
                <a:lnTo>
                  <a:pt x="860" y="17"/>
                </a:lnTo>
                <a:lnTo>
                  <a:pt x="861" y="35"/>
                </a:lnTo>
                <a:lnTo>
                  <a:pt x="862" y="43"/>
                </a:lnTo>
                <a:lnTo>
                  <a:pt x="863" y="52"/>
                </a:lnTo>
                <a:lnTo>
                  <a:pt x="864" y="60"/>
                </a:lnTo>
                <a:lnTo>
                  <a:pt x="866" y="68"/>
                </a:lnTo>
                <a:lnTo>
                  <a:pt x="870" y="85"/>
                </a:lnTo>
                <a:lnTo>
                  <a:pt x="874" y="101"/>
                </a:lnTo>
                <a:lnTo>
                  <a:pt x="880" y="117"/>
                </a:lnTo>
                <a:lnTo>
                  <a:pt x="886" y="132"/>
                </a:lnTo>
                <a:lnTo>
                  <a:pt x="893" y="147"/>
                </a:lnTo>
                <a:lnTo>
                  <a:pt x="900" y="162"/>
                </a:lnTo>
                <a:lnTo>
                  <a:pt x="908" y="176"/>
                </a:lnTo>
                <a:lnTo>
                  <a:pt x="917" y="190"/>
                </a:lnTo>
                <a:lnTo>
                  <a:pt x="927" y="203"/>
                </a:lnTo>
                <a:lnTo>
                  <a:pt x="937" y="216"/>
                </a:lnTo>
                <a:lnTo>
                  <a:pt x="948" y="229"/>
                </a:lnTo>
                <a:lnTo>
                  <a:pt x="959" y="24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chemeClr val="bg1"/>
            </a:solidFill>
            <a:round/>
            <a:headEnd/>
            <a:tailEnd/>
          </a:ln>
        </p:spPr>
        <p:txBody>
          <a:bodyPr lIns="45720" rIns="45720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Freeform 134"/>
          <p:cNvSpPr>
            <a:spLocks noChangeAspect="1"/>
          </p:cNvSpPr>
          <p:nvPr/>
        </p:nvSpPr>
        <p:spPr bwMode="auto">
          <a:xfrm>
            <a:off x="2854532" y="2619286"/>
            <a:ext cx="1325365" cy="1169939"/>
          </a:xfrm>
          <a:custGeom>
            <a:avLst/>
            <a:gdLst/>
            <a:ahLst/>
            <a:cxnLst>
              <a:cxn ang="0">
                <a:pos x="859" y="848"/>
              </a:cxn>
              <a:cxn ang="0">
                <a:pos x="429" y="848"/>
              </a:cxn>
              <a:cxn ang="0">
                <a:pos x="0" y="848"/>
              </a:cxn>
              <a:cxn ang="0">
                <a:pos x="1" y="819"/>
              </a:cxn>
              <a:cxn ang="0">
                <a:pos x="2" y="789"/>
              </a:cxn>
              <a:cxn ang="0">
                <a:pos x="3" y="760"/>
              </a:cxn>
              <a:cxn ang="0">
                <a:pos x="6" y="730"/>
              </a:cxn>
              <a:cxn ang="0">
                <a:pos x="9" y="701"/>
              </a:cxn>
              <a:cxn ang="0">
                <a:pos x="13" y="672"/>
              </a:cxn>
              <a:cxn ang="0">
                <a:pos x="18" y="643"/>
              </a:cxn>
              <a:cxn ang="0">
                <a:pos x="23" y="614"/>
              </a:cxn>
              <a:cxn ang="0">
                <a:pos x="29" y="585"/>
              </a:cxn>
              <a:cxn ang="0">
                <a:pos x="36" y="557"/>
              </a:cxn>
              <a:cxn ang="0">
                <a:pos x="44" y="528"/>
              </a:cxn>
              <a:cxn ang="0">
                <a:pos x="52" y="500"/>
              </a:cxn>
              <a:cxn ang="0">
                <a:pos x="56" y="486"/>
              </a:cxn>
              <a:cxn ang="0">
                <a:pos x="61" y="472"/>
              </a:cxn>
              <a:cxn ang="0">
                <a:pos x="70" y="444"/>
              </a:cxn>
              <a:cxn ang="0">
                <a:pos x="81" y="417"/>
              </a:cxn>
              <a:cxn ang="0">
                <a:pos x="91" y="389"/>
              </a:cxn>
              <a:cxn ang="0">
                <a:pos x="103" y="362"/>
              </a:cxn>
              <a:cxn ang="0">
                <a:pos x="115" y="336"/>
              </a:cxn>
              <a:cxn ang="0">
                <a:pos x="128" y="309"/>
              </a:cxn>
              <a:cxn ang="0">
                <a:pos x="142" y="283"/>
              </a:cxn>
              <a:cxn ang="0">
                <a:pos x="156" y="257"/>
              </a:cxn>
              <a:cxn ang="0">
                <a:pos x="170" y="231"/>
              </a:cxn>
              <a:cxn ang="0">
                <a:pos x="186" y="206"/>
              </a:cxn>
              <a:cxn ang="0">
                <a:pos x="202" y="181"/>
              </a:cxn>
              <a:cxn ang="0">
                <a:pos x="218" y="157"/>
              </a:cxn>
              <a:cxn ang="0">
                <a:pos x="227" y="145"/>
              </a:cxn>
              <a:cxn ang="0">
                <a:pos x="236" y="133"/>
              </a:cxn>
              <a:cxn ang="0">
                <a:pos x="253" y="110"/>
              </a:cxn>
              <a:cxn ang="0">
                <a:pos x="272" y="87"/>
              </a:cxn>
              <a:cxn ang="0">
                <a:pos x="291" y="64"/>
              </a:cxn>
              <a:cxn ang="0">
                <a:pos x="310" y="42"/>
              </a:cxn>
              <a:cxn ang="0">
                <a:pos x="320" y="31"/>
              </a:cxn>
              <a:cxn ang="0">
                <a:pos x="330" y="21"/>
              </a:cxn>
              <a:cxn ang="0">
                <a:pos x="351" y="0"/>
              </a:cxn>
              <a:cxn ang="0">
                <a:pos x="959" y="607"/>
              </a:cxn>
              <a:cxn ang="0">
                <a:pos x="948" y="619"/>
              </a:cxn>
              <a:cxn ang="0">
                <a:pos x="937" y="632"/>
              </a:cxn>
              <a:cxn ang="0">
                <a:pos x="927" y="644"/>
              </a:cxn>
              <a:cxn ang="0">
                <a:pos x="917" y="658"/>
              </a:cxn>
              <a:cxn ang="0">
                <a:pos x="908" y="672"/>
              </a:cxn>
              <a:cxn ang="0">
                <a:pos x="900" y="686"/>
              </a:cxn>
              <a:cxn ang="0">
                <a:pos x="893" y="700"/>
              </a:cxn>
              <a:cxn ang="0">
                <a:pos x="886" y="716"/>
              </a:cxn>
              <a:cxn ang="0">
                <a:pos x="883" y="723"/>
              </a:cxn>
              <a:cxn ang="0">
                <a:pos x="880" y="731"/>
              </a:cxn>
              <a:cxn ang="0">
                <a:pos x="874" y="747"/>
              </a:cxn>
              <a:cxn ang="0">
                <a:pos x="872" y="755"/>
              </a:cxn>
              <a:cxn ang="0">
                <a:pos x="870" y="763"/>
              </a:cxn>
              <a:cxn ang="0">
                <a:pos x="866" y="779"/>
              </a:cxn>
              <a:cxn ang="0">
                <a:pos x="864" y="788"/>
              </a:cxn>
              <a:cxn ang="0">
                <a:pos x="863" y="796"/>
              </a:cxn>
              <a:cxn ang="0">
                <a:pos x="861" y="813"/>
              </a:cxn>
              <a:cxn ang="0">
                <a:pos x="860" y="830"/>
              </a:cxn>
              <a:cxn ang="0">
                <a:pos x="859" y="848"/>
              </a:cxn>
            </a:cxnLst>
            <a:rect l="0" t="0" r="r" b="b"/>
            <a:pathLst>
              <a:path w="959" h="848">
                <a:moveTo>
                  <a:pt x="859" y="848"/>
                </a:moveTo>
                <a:lnTo>
                  <a:pt x="429" y="848"/>
                </a:lnTo>
                <a:lnTo>
                  <a:pt x="0" y="848"/>
                </a:lnTo>
                <a:lnTo>
                  <a:pt x="1" y="819"/>
                </a:lnTo>
                <a:lnTo>
                  <a:pt x="2" y="789"/>
                </a:lnTo>
                <a:lnTo>
                  <a:pt x="3" y="760"/>
                </a:lnTo>
                <a:lnTo>
                  <a:pt x="6" y="730"/>
                </a:lnTo>
                <a:lnTo>
                  <a:pt x="9" y="701"/>
                </a:lnTo>
                <a:lnTo>
                  <a:pt x="13" y="672"/>
                </a:lnTo>
                <a:lnTo>
                  <a:pt x="18" y="643"/>
                </a:lnTo>
                <a:lnTo>
                  <a:pt x="23" y="614"/>
                </a:lnTo>
                <a:lnTo>
                  <a:pt x="29" y="585"/>
                </a:lnTo>
                <a:lnTo>
                  <a:pt x="36" y="557"/>
                </a:lnTo>
                <a:lnTo>
                  <a:pt x="44" y="528"/>
                </a:lnTo>
                <a:lnTo>
                  <a:pt x="52" y="500"/>
                </a:lnTo>
                <a:lnTo>
                  <a:pt x="56" y="486"/>
                </a:lnTo>
                <a:lnTo>
                  <a:pt x="61" y="472"/>
                </a:lnTo>
                <a:lnTo>
                  <a:pt x="70" y="444"/>
                </a:lnTo>
                <a:lnTo>
                  <a:pt x="81" y="417"/>
                </a:lnTo>
                <a:lnTo>
                  <a:pt x="91" y="389"/>
                </a:lnTo>
                <a:lnTo>
                  <a:pt x="103" y="362"/>
                </a:lnTo>
                <a:lnTo>
                  <a:pt x="115" y="336"/>
                </a:lnTo>
                <a:lnTo>
                  <a:pt x="128" y="309"/>
                </a:lnTo>
                <a:lnTo>
                  <a:pt x="142" y="283"/>
                </a:lnTo>
                <a:lnTo>
                  <a:pt x="156" y="257"/>
                </a:lnTo>
                <a:lnTo>
                  <a:pt x="170" y="231"/>
                </a:lnTo>
                <a:lnTo>
                  <a:pt x="186" y="206"/>
                </a:lnTo>
                <a:lnTo>
                  <a:pt x="202" y="181"/>
                </a:lnTo>
                <a:lnTo>
                  <a:pt x="218" y="157"/>
                </a:lnTo>
                <a:lnTo>
                  <a:pt x="227" y="145"/>
                </a:lnTo>
                <a:lnTo>
                  <a:pt x="236" y="133"/>
                </a:lnTo>
                <a:lnTo>
                  <a:pt x="253" y="110"/>
                </a:lnTo>
                <a:lnTo>
                  <a:pt x="272" y="87"/>
                </a:lnTo>
                <a:lnTo>
                  <a:pt x="291" y="64"/>
                </a:lnTo>
                <a:lnTo>
                  <a:pt x="310" y="42"/>
                </a:lnTo>
                <a:lnTo>
                  <a:pt x="320" y="31"/>
                </a:lnTo>
                <a:lnTo>
                  <a:pt x="330" y="21"/>
                </a:lnTo>
                <a:lnTo>
                  <a:pt x="351" y="0"/>
                </a:lnTo>
                <a:lnTo>
                  <a:pt x="959" y="607"/>
                </a:lnTo>
                <a:lnTo>
                  <a:pt x="948" y="619"/>
                </a:lnTo>
                <a:lnTo>
                  <a:pt x="937" y="632"/>
                </a:lnTo>
                <a:lnTo>
                  <a:pt x="927" y="644"/>
                </a:lnTo>
                <a:lnTo>
                  <a:pt x="917" y="658"/>
                </a:lnTo>
                <a:lnTo>
                  <a:pt x="908" y="672"/>
                </a:lnTo>
                <a:lnTo>
                  <a:pt x="900" y="686"/>
                </a:lnTo>
                <a:lnTo>
                  <a:pt x="893" y="700"/>
                </a:lnTo>
                <a:lnTo>
                  <a:pt x="886" y="716"/>
                </a:lnTo>
                <a:lnTo>
                  <a:pt x="883" y="723"/>
                </a:lnTo>
                <a:lnTo>
                  <a:pt x="880" y="731"/>
                </a:lnTo>
                <a:lnTo>
                  <a:pt x="874" y="747"/>
                </a:lnTo>
                <a:lnTo>
                  <a:pt x="872" y="755"/>
                </a:lnTo>
                <a:lnTo>
                  <a:pt x="870" y="763"/>
                </a:lnTo>
                <a:lnTo>
                  <a:pt x="866" y="779"/>
                </a:lnTo>
                <a:lnTo>
                  <a:pt x="864" y="788"/>
                </a:lnTo>
                <a:lnTo>
                  <a:pt x="863" y="796"/>
                </a:lnTo>
                <a:lnTo>
                  <a:pt x="861" y="813"/>
                </a:lnTo>
                <a:lnTo>
                  <a:pt x="860" y="830"/>
                </a:lnTo>
                <a:lnTo>
                  <a:pt x="859" y="84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chemeClr val="bg1"/>
            </a:solidFill>
            <a:round/>
            <a:headEnd/>
            <a:tailEnd/>
          </a:ln>
        </p:spPr>
        <p:txBody>
          <a:bodyPr lIns="45720" rIns="45720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9" name="Freeform 135"/>
          <p:cNvSpPr>
            <a:spLocks noChangeAspect="1"/>
          </p:cNvSpPr>
          <p:nvPr/>
        </p:nvSpPr>
        <p:spPr bwMode="auto">
          <a:xfrm>
            <a:off x="3340593" y="2133226"/>
            <a:ext cx="1169939" cy="1322539"/>
          </a:xfrm>
          <a:custGeom>
            <a:avLst/>
            <a:gdLst/>
            <a:ahLst/>
            <a:cxnLst>
              <a:cxn ang="0">
                <a:pos x="608" y="958"/>
              </a:cxn>
              <a:cxn ang="0">
                <a:pos x="0" y="351"/>
              </a:cxn>
              <a:cxn ang="0">
                <a:pos x="21" y="330"/>
              </a:cxn>
              <a:cxn ang="0">
                <a:pos x="43" y="310"/>
              </a:cxn>
              <a:cxn ang="0">
                <a:pos x="65" y="291"/>
              </a:cxn>
              <a:cxn ang="0">
                <a:pos x="87" y="272"/>
              </a:cxn>
              <a:cxn ang="0">
                <a:pos x="110" y="253"/>
              </a:cxn>
              <a:cxn ang="0">
                <a:pos x="134" y="236"/>
              </a:cxn>
              <a:cxn ang="0">
                <a:pos x="157" y="218"/>
              </a:cxn>
              <a:cxn ang="0">
                <a:pos x="170" y="210"/>
              </a:cxn>
              <a:cxn ang="0">
                <a:pos x="182" y="202"/>
              </a:cxn>
              <a:cxn ang="0">
                <a:pos x="206" y="186"/>
              </a:cxn>
              <a:cxn ang="0">
                <a:pos x="231" y="170"/>
              </a:cxn>
              <a:cxn ang="0">
                <a:pos x="258" y="156"/>
              </a:cxn>
              <a:cxn ang="0">
                <a:pos x="284" y="141"/>
              </a:cxn>
              <a:cxn ang="0">
                <a:pos x="310" y="128"/>
              </a:cxn>
              <a:cxn ang="0">
                <a:pos x="336" y="115"/>
              </a:cxn>
              <a:cxn ang="0">
                <a:pos x="363" y="103"/>
              </a:cxn>
              <a:cxn ang="0">
                <a:pos x="390" y="91"/>
              </a:cxn>
              <a:cxn ang="0">
                <a:pos x="417" y="80"/>
              </a:cxn>
              <a:cxn ang="0">
                <a:pos x="445" y="70"/>
              </a:cxn>
              <a:cxn ang="0">
                <a:pos x="472" y="60"/>
              </a:cxn>
              <a:cxn ang="0">
                <a:pos x="500" y="51"/>
              </a:cxn>
              <a:cxn ang="0">
                <a:pos x="529" y="43"/>
              </a:cxn>
              <a:cxn ang="0">
                <a:pos x="557" y="35"/>
              </a:cxn>
              <a:cxn ang="0">
                <a:pos x="586" y="29"/>
              </a:cxn>
              <a:cxn ang="0">
                <a:pos x="614" y="23"/>
              </a:cxn>
              <a:cxn ang="0">
                <a:pos x="643" y="17"/>
              </a:cxn>
              <a:cxn ang="0">
                <a:pos x="672" y="12"/>
              </a:cxn>
              <a:cxn ang="0">
                <a:pos x="701" y="8"/>
              </a:cxn>
              <a:cxn ang="0">
                <a:pos x="731" y="5"/>
              </a:cxn>
              <a:cxn ang="0">
                <a:pos x="760" y="3"/>
              </a:cxn>
              <a:cxn ang="0">
                <a:pos x="789" y="1"/>
              </a:cxn>
              <a:cxn ang="0">
                <a:pos x="819" y="0"/>
              </a:cxn>
              <a:cxn ang="0">
                <a:pos x="848" y="0"/>
              </a:cxn>
              <a:cxn ang="0">
                <a:pos x="848" y="429"/>
              </a:cxn>
              <a:cxn ang="0">
                <a:pos x="848" y="859"/>
              </a:cxn>
              <a:cxn ang="0">
                <a:pos x="831" y="859"/>
              </a:cxn>
              <a:cxn ang="0">
                <a:pos x="814" y="861"/>
              </a:cxn>
              <a:cxn ang="0">
                <a:pos x="805" y="861"/>
              </a:cxn>
              <a:cxn ang="0">
                <a:pos x="797" y="863"/>
              </a:cxn>
              <a:cxn ang="0">
                <a:pos x="788" y="864"/>
              </a:cxn>
              <a:cxn ang="0">
                <a:pos x="780" y="866"/>
              </a:cxn>
              <a:cxn ang="0">
                <a:pos x="763" y="869"/>
              </a:cxn>
              <a:cxn ang="0">
                <a:pos x="747" y="874"/>
              </a:cxn>
              <a:cxn ang="0">
                <a:pos x="731" y="879"/>
              </a:cxn>
              <a:cxn ang="0">
                <a:pos x="716" y="885"/>
              </a:cxn>
              <a:cxn ang="0">
                <a:pos x="701" y="892"/>
              </a:cxn>
              <a:cxn ang="0">
                <a:pos x="686" y="900"/>
              </a:cxn>
              <a:cxn ang="0">
                <a:pos x="672" y="908"/>
              </a:cxn>
              <a:cxn ang="0">
                <a:pos x="658" y="917"/>
              </a:cxn>
              <a:cxn ang="0">
                <a:pos x="645" y="926"/>
              </a:cxn>
              <a:cxn ang="0">
                <a:pos x="632" y="936"/>
              </a:cxn>
              <a:cxn ang="0">
                <a:pos x="620" y="947"/>
              </a:cxn>
              <a:cxn ang="0">
                <a:pos x="608" y="958"/>
              </a:cxn>
            </a:cxnLst>
            <a:rect l="0" t="0" r="r" b="b"/>
            <a:pathLst>
              <a:path w="848" h="958">
                <a:moveTo>
                  <a:pt x="608" y="958"/>
                </a:moveTo>
                <a:lnTo>
                  <a:pt x="0" y="351"/>
                </a:lnTo>
                <a:lnTo>
                  <a:pt x="21" y="330"/>
                </a:lnTo>
                <a:lnTo>
                  <a:pt x="43" y="310"/>
                </a:lnTo>
                <a:lnTo>
                  <a:pt x="65" y="291"/>
                </a:lnTo>
                <a:lnTo>
                  <a:pt x="87" y="272"/>
                </a:lnTo>
                <a:lnTo>
                  <a:pt x="110" y="253"/>
                </a:lnTo>
                <a:lnTo>
                  <a:pt x="134" y="236"/>
                </a:lnTo>
                <a:lnTo>
                  <a:pt x="157" y="218"/>
                </a:lnTo>
                <a:lnTo>
                  <a:pt x="170" y="210"/>
                </a:lnTo>
                <a:lnTo>
                  <a:pt x="182" y="202"/>
                </a:lnTo>
                <a:lnTo>
                  <a:pt x="206" y="186"/>
                </a:lnTo>
                <a:lnTo>
                  <a:pt x="231" y="170"/>
                </a:lnTo>
                <a:lnTo>
                  <a:pt x="258" y="156"/>
                </a:lnTo>
                <a:lnTo>
                  <a:pt x="284" y="141"/>
                </a:lnTo>
                <a:lnTo>
                  <a:pt x="310" y="128"/>
                </a:lnTo>
                <a:lnTo>
                  <a:pt x="336" y="115"/>
                </a:lnTo>
                <a:lnTo>
                  <a:pt x="363" y="103"/>
                </a:lnTo>
                <a:lnTo>
                  <a:pt x="390" y="91"/>
                </a:lnTo>
                <a:lnTo>
                  <a:pt x="417" y="80"/>
                </a:lnTo>
                <a:lnTo>
                  <a:pt x="445" y="70"/>
                </a:lnTo>
                <a:lnTo>
                  <a:pt x="472" y="60"/>
                </a:lnTo>
                <a:lnTo>
                  <a:pt x="500" y="51"/>
                </a:lnTo>
                <a:lnTo>
                  <a:pt x="529" y="43"/>
                </a:lnTo>
                <a:lnTo>
                  <a:pt x="557" y="35"/>
                </a:lnTo>
                <a:lnTo>
                  <a:pt x="586" y="29"/>
                </a:lnTo>
                <a:lnTo>
                  <a:pt x="614" y="23"/>
                </a:lnTo>
                <a:lnTo>
                  <a:pt x="643" y="17"/>
                </a:lnTo>
                <a:lnTo>
                  <a:pt x="672" y="12"/>
                </a:lnTo>
                <a:lnTo>
                  <a:pt x="701" y="8"/>
                </a:lnTo>
                <a:lnTo>
                  <a:pt x="731" y="5"/>
                </a:lnTo>
                <a:lnTo>
                  <a:pt x="760" y="3"/>
                </a:lnTo>
                <a:lnTo>
                  <a:pt x="789" y="1"/>
                </a:lnTo>
                <a:lnTo>
                  <a:pt x="819" y="0"/>
                </a:lnTo>
                <a:lnTo>
                  <a:pt x="848" y="0"/>
                </a:lnTo>
                <a:lnTo>
                  <a:pt x="848" y="429"/>
                </a:lnTo>
                <a:lnTo>
                  <a:pt x="848" y="859"/>
                </a:lnTo>
                <a:lnTo>
                  <a:pt x="831" y="859"/>
                </a:lnTo>
                <a:lnTo>
                  <a:pt x="814" y="861"/>
                </a:lnTo>
                <a:lnTo>
                  <a:pt x="805" y="861"/>
                </a:lnTo>
                <a:lnTo>
                  <a:pt x="797" y="863"/>
                </a:lnTo>
                <a:lnTo>
                  <a:pt x="788" y="864"/>
                </a:lnTo>
                <a:lnTo>
                  <a:pt x="780" y="866"/>
                </a:lnTo>
                <a:lnTo>
                  <a:pt x="763" y="869"/>
                </a:lnTo>
                <a:lnTo>
                  <a:pt x="747" y="874"/>
                </a:lnTo>
                <a:lnTo>
                  <a:pt x="731" y="879"/>
                </a:lnTo>
                <a:lnTo>
                  <a:pt x="716" y="885"/>
                </a:lnTo>
                <a:lnTo>
                  <a:pt x="701" y="892"/>
                </a:lnTo>
                <a:lnTo>
                  <a:pt x="686" y="900"/>
                </a:lnTo>
                <a:lnTo>
                  <a:pt x="672" y="908"/>
                </a:lnTo>
                <a:lnTo>
                  <a:pt x="658" y="917"/>
                </a:lnTo>
                <a:lnTo>
                  <a:pt x="645" y="926"/>
                </a:lnTo>
                <a:lnTo>
                  <a:pt x="632" y="936"/>
                </a:lnTo>
                <a:lnTo>
                  <a:pt x="620" y="947"/>
                </a:lnTo>
                <a:lnTo>
                  <a:pt x="608" y="95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chemeClr val="bg1"/>
            </a:solidFill>
            <a:round/>
            <a:headEnd/>
            <a:tailEnd/>
          </a:ln>
        </p:spPr>
        <p:txBody>
          <a:bodyPr lIns="45720" rIns="45720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0" name="Oval 97"/>
          <p:cNvSpPr/>
          <p:nvPr/>
        </p:nvSpPr>
        <p:spPr>
          <a:xfrm>
            <a:off x="3610532" y="2883794"/>
            <a:ext cx="1800000" cy="1800000"/>
          </a:xfrm>
          <a:prstGeom prst="ellipse">
            <a:avLst/>
          </a:prstGeom>
          <a:solidFill>
            <a:srgbClr val="FFFF99"/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00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1" name="TextBox 98"/>
          <p:cNvSpPr txBox="1"/>
          <p:nvPr/>
        </p:nvSpPr>
        <p:spPr>
          <a:xfrm>
            <a:off x="3499643" y="3461519"/>
            <a:ext cx="20550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0070B0"/>
                </a:solidFill>
                <a:latin typeface="Franklin Gothic Medium" panose="020B0603020102020204" pitchFamily="34" charset="0"/>
              </a:rPr>
              <a:t>Automazione Operations</a:t>
            </a:r>
            <a:endParaRPr lang="it-IT" sz="1000" b="1" dirty="0">
              <a:solidFill>
                <a:srgbClr val="0070B0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32" name="Group 99"/>
          <p:cNvGrpSpPr/>
          <p:nvPr/>
        </p:nvGrpSpPr>
        <p:grpSpPr>
          <a:xfrm>
            <a:off x="3538424" y="1952836"/>
            <a:ext cx="786795" cy="762458"/>
            <a:chOff x="3437874" y="2036472"/>
            <a:chExt cx="786795" cy="762458"/>
          </a:xfrm>
        </p:grpSpPr>
        <p:pic>
          <p:nvPicPr>
            <p:cNvPr id="33" name="Picture 3" descr="C:\Users\l.pizzoni\AppData\Local\Microsoft\Windows\Temporary Internet Files\Content.IE5\TK6M1GFT\MC900441354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346" y="2083776"/>
              <a:ext cx="667850" cy="667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Oval 102"/>
            <p:cNvSpPr/>
            <p:nvPr/>
          </p:nvSpPr>
          <p:spPr>
            <a:xfrm>
              <a:off x="3437874" y="2036472"/>
              <a:ext cx="786795" cy="762458"/>
            </a:xfrm>
            <a:prstGeom prst="ellipse">
              <a:avLst/>
            </a:prstGeom>
            <a:noFill/>
            <a:ln w="3175">
              <a:solidFill>
                <a:schemeClr val="accent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2000">
                <a:solidFill>
                  <a:srgbClr val="FFFFFF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35" name="Group 104"/>
          <p:cNvGrpSpPr/>
          <p:nvPr/>
        </p:nvGrpSpPr>
        <p:grpSpPr>
          <a:xfrm>
            <a:off x="2633077" y="2852936"/>
            <a:ext cx="786795" cy="762458"/>
            <a:chOff x="2699792" y="3350618"/>
            <a:chExt cx="786795" cy="762458"/>
          </a:xfrm>
        </p:grpSpPr>
        <p:pic>
          <p:nvPicPr>
            <p:cNvPr id="36" name="Picture 3" descr="C:\Users\l.pizzoni\AppData\Local\Microsoft\Windows\Temporary Internet Files\Content.IE5\TK6M1GFT\MC900441354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264" y="3397922"/>
              <a:ext cx="667850" cy="667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Oval 106"/>
            <p:cNvSpPr/>
            <p:nvPr/>
          </p:nvSpPr>
          <p:spPr>
            <a:xfrm>
              <a:off x="2699792" y="3350618"/>
              <a:ext cx="786795" cy="762458"/>
            </a:xfrm>
            <a:prstGeom prst="ellipse">
              <a:avLst/>
            </a:prstGeom>
            <a:noFill/>
            <a:ln w="3175">
              <a:solidFill>
                <a:schemeClr val="accent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2000">
                <a:solidFill>
                  <a:srgbClr val="FFFFFF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38" name="Group 112"/>
          <p:cNvGrpSpPr/>
          <p:nvPr/>
        </p:nvGrpSpPr>
        <p:grpSpPr>
          <a:xfrm>
            <a:off x="4695845" y="1952836"/>
            <a:ext cx="786795" cy="762458"/>
            <a:chOff x="5032102" y="2036472"/>
            <a:chExt cx="786795" cy="762458"/>
          </a:xfrm>
        </p:grpSpPr>
        <p:pic>
          <p:nvPicPr>
            <p:cNvPr id="39" name="Picture 3" descr="C:\Users\l.pizzoni\AppData\Local\Microsoft\Windows\Temporary Internet Files\Content.IE5\TK6M1GFT\MC900441354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574" y="2083776"/>
              <a:ext cx="667850" cy="667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Oval 114"/>
            <p:cNvSpPr/>
            <p:nvPr/>
          </p:nvSpPr>
          <p:spPr>
            <a:xfrm>
              <a:off x="5032102" y="2036472"/>
              <a:ext cx="786795" cy="762458"/>
            </a:xfrm>
            <a:prstGeom prst="ellipse">
              <a:avLst/>
            </a:prstGeom>
            <a:noFill/>
            <a:ln w="3175">
              <a:solidFill>
                <a:schemeClr val="accent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2000">
                <a:solidFill>
                  <a:srgbClr val="FFFFFF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41" name="Group 120"/>
          <p:cNvGrpSpPr/>
          <p:nvPr/>
        </p:nvGrpSpPr>
        <p:grpSpPr>
          <a:xfrm>
            <a:off x="3497173" y="4826782"/>
            <a:ext cx="786795" cy="762458"/>
            <a:chOff x="3437874" y="2036472"/>
            <a:chExt cx="786795" cy="762458"/>
          </a:xfrm>
        </p:grpSpPr>
        <p:pic>
          <p:nvPicPr>
            <p:cNvPr id="42" name="Picture 3" descr="C:\Users\l.pizzoni\AppData\Local\Microsoft\Windows\Temporary Internet Files\Content.IE5\TK6M1GFT\MC900441354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346" y="2083776"/>
              <a:ext cx="667850" cy="667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Oval 123"/>
            <p:cNvSpPr/>
            <p:nvPr/>
          </p:nvSpPr>
          <p:spPr>
            <a:xfrm>
              <a:off x="3437874" y="2036472"/>
              <a:ext cx="786795" cy="762458"/>
            </a:xfrm>
            <a:prstGeom prst="ellipse">
              <a:avLst/>
            </a:prstGeom>
            <a:noFill/>
            <a:ln w="3175">
              <a:solidFill>
                <a:schemeClr val="accent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2000">
                <a:solidFill>
                  <a:srgbClr val="FFFFFF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44" name="Group 125"/>
          <p:cNvGrpSpPr/>
          <p:nvPr/>
        </p:nvGrpSpPr>
        <p:grpSpPr>
          <a:xfrm>
            <a:off x="4695845" y="4863814"/>
            <a:ext cx="786795" cy="762458"/>
            <a:chOff x="5032102" y="2036472"/>
            <a:chExt cx="786795" cy="762458"/>
          </a:xfrm>
        </p:grpSpPr>
        <p:pic>
          <p:nvPicPr>
            <p:cNvPr id="45" name="Picture 3" descr="C:\Users\l.pizzoni\AppData\Local\Microsoft\Windows\Temporary Internet Files\Content.IE5\TK6M1GFT\MC900441354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574" y="2083776"/>
              <a:ext cx="667850" cy="667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Oval 127"/>
            <p:cNvSpPr/>
            <p:nvPr/>
          </p:nvSpPr>
          <p:spPr>
            <a:xfrm>
              <a:off x="5032102" y="2036472"/>
              <a:ext cx="786795" cy="762458"/>
            </a:xfrm>
            <a:prstGeom prst="ellipse">
              <a:avLst/>
            </a:prstGeom>
            <a:noFill/>
            <a:ln w="3175">
              <a:solidFill>
                <a:schemeClr val="accent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2000">
                <a:solidFill>
                  <a:srgbClr val="FFFFFF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47" name="Group 131"/>
          <p:cNvGrpSpPr/>
          <p:nvPr/>
        </p:nvGrpSpPr>
        <p:grpSpPr>
          <a:xfrm>
            <a:off x="2555776" y="4005064"/>
            <a:ext cx="786795" cy="762458"/>
            <a:chOff x="2699792" y="3350618"/>
            <a:chExt cx="786795" cy="762458"/>
          </a:xfrm>
        </p:grpSpPr>
        <p:pic>
          <p:nvPicPr>
            <p:cNvPr id="48" name="Picture 3" descr="C:\Users\l.pizzoni\AppData\Local\Microsoft\Windows\Temporary Internet Files\Content.IE5\TK6M1GFT\MC900441354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264" y="3397922"/>
              <a:ext cx="667850" cy="667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Oval 133"/>
            <p:cNvSpPr/>
            <p:nvPr/>
          </p:nvSpPr>
          <p:spPr>
            <a:xfrm>
              <a:off x="2699792" y="3350618"/>
              <a:ext cx="786795" cy="762458"/>
            </a:xfrm>
            <a:prstGeom prst="ellipse">
              <a:avLst/>
            </a:prstGeom>
            <a:noFill/>
            <a:ln w="3175">
              <a:solidFill>
                <a:schemeClr val="accent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2000">
                <a:solidFill>
                  <a:srgbClr val="FFFFFF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50" name="Group 135"/>
          <p:cNvGrpSpPr/>
          <p:nvPr/>
        </p:nvGrpSpPr>
        <p:grpSpPr>
          <a:xfrm>
            <a:off x="5518644" y="3933056"/>
            <a:ext cx="786795" cy="762458"/>
            <a:chOff x="5727138" y="3350618"/>
            <a:chExt cx="786795" cy="762458"/>
          </a:xfrm>
        </p:grpSpPr>
        <p:pic>
          <p:nvPicPr>
            <p:cNvPr id="51" name="Picture 3" descr="C:\Users\l.pizzoni\AppData\Local\Microsoft\Windows\Temporary Internet Files\Content.IE5\TK6M1GFT\MC900441354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610" y="3397922"/>
              <a:ext cx="667850" cy="667850"/>
            </a:xfrm>
            <a:prstGeom prst="rect">
              <a:avLst/>
            </a:prstGeom>
            <a:noFill/>
            <a:extLst/>
          </p:spPr>
        </p:pic>
        <p:sp>
          <p:nvSpPr>
            <p:cNvPr id="52" name="Oval 137"/>
            <p:cNvSpPr/>
            <p:nvPr/>
          </p:nvSpPr>
          <p:spPr>
            <a:xfrm>
              <a:off x="5727138" y="3350618"/>
              <a:ext cx="786795" cy="762458"/>
            </a:xfrm>
            <a:prstGeom prst="ellipse">
              <a:avLst/>
            </a:prstGeom>
            <a:noFill/>
            <a:ln w="3175">
              <a:solidFill>
                <a:schemeClr val="accent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2000">
                <a:noFill/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53" name="TextBox 139"/>
          <p:cNvSpPr txBox="1"/>
          <p:nvPr/>
        </p:nvSpPr>
        <p:spPr>
          <a:xfrm>
            <a:off x="6480720" y="1926656"/>
            <a:ext cx="262778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1100" b="1" dirty="0" err="1">
                <a:solidFill>
                  <a:srgbClr val="0070B0"/>
                </a:solidFill>
                <a:latin typeface="Franklin Gothic Medium" panose="020B0603020102020204" pitchFamily="34" charset="0"/>
              </a:rPr>
              <a:t>OpeRA</a:t>
            </a:r>
            <a:r>
              <a:rPr lang="it-IT" sz="1100" b="1" dirty="0">
                <a:solidFill>
                  <a:srgbClr val="0070B0"/>
                </a:solidFill>
                <a:latin typeface="Franklin Gothic Medium" panose="020B0603020102020204" pitchFamily="34" charset="0"/>
              </a:rPr>
              <a:t> – </a:t>
            </a:r>
            <a:r>
              <a:rPr lang="it-IT" sz="1100" b="1" dirty="0" err="1">
                <a:solidFill>
                  <a:srgbClr val="0070B0"/>
                </a:solidFill>
                <a:latin typeface="Franklin Gothic Medium" panose="020B0603020102020204" pitchFamily="34" charset="0"/>
              </a:rPr>
              <a:t>Operational</a:t>
            </a:r>
            <a:r>
              <a:rPr lang="it-IT" sz="1100" b="1" dirty="0">
                <a:solidFill>
                  <a:srgbClr val="0070B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1100" b="1" dirty="0" smtClean="0">
                <a:solidFill>
                  <a:srgbClr val="0070B0"/>
                </a:solidFill>
                <a:latin typeface="Franklin Gothic Medium" panose="020B0603020102020204" pitchFamily="34" charset="0"/>
              </a:rPr>
              <a:t>Reporting </a:t>
            </a:r>
            <a:r>
              <a:rPr lang="it-IT" sz="1100" b="1" dirty="0">
                <a:solidFill>
                  <a:srgbClr val="0070B0"/>
                </a:solidFill>
                <a:latin typeface="Franklin Gothic Medium" panose="020B0603020102020204" pitchFamily="34" charset="0"/>
              </a:rPr>
              <a:t>Analytics</a:t>
            </a:r>
            <a:endParaRPr lang="it-IT" sz="1100" b="1" dirty="0" smtClean="0">
              <a:solidFill>
                <a:srgbClr val="0070B0"/>
              </a:solidFill>
              <a:latin typeface="Franklin Gothic Medium" panose="020B0603020102020204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1100" b="1" dirty="0">
                <a:solidFill>
                  <a:srgbClr val="0070B0"/>
                </a:solidFill>
                <a:latin typeface="Franklin Gothic Medium" panose="020B0603020102020204" pitchFamily="34" charset="0"/>
              </a:rPr>
              <a:t>WFM/FAS – Work Force Management / Field Access System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1100" b="1" dirty="0">
                <a:solidFill>
                  <a:srgbClr val="0070B0"/>
                </a:solidFill>
                <a:latin typeface="Franklin Gothic Medium" panose="020B0603020102020204" pitchFamily="34" charset="0"/>
              </a:rPr>
              <a:t>Reporting Business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1100" b="1" dirty="0" err="1">
                <a:solidFill>
                  <a:srgbClr val="0070B0"/>
                </a:solidFill>
                <a:latin typeface="Franklin Gothic Medium" panose="020B0603020102020204" pitchFamily="34" charset="0"/>
              </a:rPr>
              <a:t>Next</a:t>
            </a:r>
            <a:r>
              <a:rPr lang="it-IT" sz="1100" b="1" dirty="0">
                <a:solidFill>
                  <a:srgbClr val="0070B0"/>
                </a:solidFill>
                <a:latin typeface="Franklin Gothic Medium" panose="020B0603020102020204" pitchFamily="34" charset="0"/>
              </a:rPr>
              <a:t> Generation </a:t>
            </a:r>
            <a:r>
              <a:rPr lang="it-IT" sz="1100" b="1" dirty="0" err="1" smtClean="0">
                <a:solidFill>
                  <a:srgbClr val="0070B0"/>
                </a:solidFill>
                <a:latin typeface="Franklin Gothic Medium" panose="020B0603020102020204" pitchFamily="34" charset="0"/>
              </a:rPr>
              <a:t>Workplace</a:t>
            </a:r>
            <a:endParaRPr lang="it-IT" sz="1100" b="1" dirty="0" smtClean="0">
              <a:solidFill>
                <a:srgbClr val="0070B0"/>
              </a:solidFill>
              <a:latin typeface="Franklin Gothic Medium" panose="020B0603020102020204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1100" b="1" dirty="0" smtClean="0">
                <a:solidFill>
                  <a:srgbClr val="0070B0"/>
                </a:solidFill>
                <a:latin typeface="Franklin Gothic Medium" panose="020B0603020102020204" pitchFamily="34" charset="0"/>
              </a:rPr>
              <a:t>EFBM </a:t>
            </a:r>
            <a:r>
              <a:rPr lang="it-IT" sz="1100" b="1" dirty="0">
                <a:solidFill>
                  <a:srgbClr val="0070B0"/>
                </a:solidFill>
                <a:latin typeface="Franklin Gothic Medium" panose="020B0603020102020204" pitchFamily="34" charset="0"/>
              </a:rPr>
              <a:t>(Evoluzione </a:t>
            </a:r>
            <a:r>
              <a:rPr lang="it-IT" sz="1100" b="1" dirty="0" smtClean="0">
                <a:solidFill>
                  <a:srgbClr val="0070B0"/>
                </a:solidFill>
                <a:latin typeface="Franklin Gothic Medium" panose="020B0603020102020204" pitchFamily="34" charset="0"/>
              </a:rPr>
              <a:t>Fatt. </a:t>
            </a:r>
            <a:r>
              <a:rPr lang="it-IT" sz="1100" b="1" dirty="0">
                <a:solidFill>
                  <a:srgbClr val="0070B0"/>
                </a:solidFill>
                <a:latin typeface="Franklin Gothic Medium" panose="020B0603020102020204" pitchFamily="34" charset="0"/>
              </a:rPr>
              <a:t>Business Mobile</a:t>
            </a:r>
            <a:r>
              <a:rPr lang="it-IT" sz="1100" b="1" dirty="0" smtClean="0">
                <a:solidFill>
                  <a:srgbClr val="0070B0"/>
                </a:solidFill>
                <a:latin typeface="Franklin Gothic Medium" panose="020B0603020102020204" pitchFamily="34" charset="0"/>
              </a:rPr>
              <a:t>)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1100" b="1" dirty="0" smtClean="0">
                <a:solidFill>
                  <a:srgbClr val="0070B0"/>
                </a:solidFill>
                <a:latin typeface="Franklin Gothic Medium" panose="020B0603020102020204" pitchFamily="34" charset="0"/>
              </a:rPr>
              <a:t>EFBF  (Evoluzione </a:t>
            </a:r>
            <a:r>
              <a:rPr lang="it-IT" sz="1100" b="1" dirty="0" err="1" smtClean="0">
                <a:solidFill>
                  <a:srgbClr val="0070B0"/>
                </a:solidFill>
                <a:latin typeface="Franklin Gothic Medium" panose="020B0603020102020204" pitchFamily="34" charset="0"/>
              </a:rPr>
              <a:t>Fatt</a:t>
            </a:r>
            <a:r>
              <a:rPr lang="it-IT" sz="1100" b="1" dirty="0" smtClean="0">
                <a:solidFill>
                  <a:srgbClr val="0070B0"/>
                </a:solidFill>
                <a:latin typeface="Franklin Gothic Medium" panose="020B0603020102020204" pitchFamily="34" charset="0"/>
              </a:rPr>
              <a:t> Business Fisso)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1100" b="1" dirty="0" err="1" smtClean="0">
                <a:solidFill>
                  <a:srgbClr val="0070B0"/>
                </a:solidFill>
                <a:latin typeface="Franklin Gothic Medium" panose="020B0603020102020204" pitchFamily="34" charset="0"/>
              </a:rPr>
              <a:t>Dynamic</a:t>
            </a:r>
            <a:r>
              <a:rPr lang="it-IT" sz="1100" b="1" dirty="0" smtClean="0">
                <a:solidFill>
                  <a:srgbClr val="0070B0"/>
                </a:solidFill>
                <a:latin typeface="Franklin Gothic Medium" panose="020B0603020102020204" pitchFamily="34" charset="0"/>
              </a:rPr>
              <a:t> Inventory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1100" b="1" dirty="0" smtClean="0">
                <a:solidFill>
                  <a:srgbClr val="0070B0"/>
                </a:solidFill>
                <a:latin typeface="Franklin Gothic Medium" panose="020B0603020102020204" pitchFamily="34" charset="0"/>
              </a:rPr>
              <a:t>NGOM – </a:t>
            </a:r>
            <a:r>
              <a:rPr lang="it-IT" sz="1100" b="1" dirty="0" err="1" smtClean="0">
                <a:solidFill>
                  <a:srgbClr val="0070B0"/>
                </a:solidFill>
                <a:latin typeface="Franklin Gothic Medium" panose="020B0603020102020204" pitchFamily="34" charset="0"/>
              </a:rPr>
              <a:t>Next</a:t>
            </a:r>
            <a:r>
              <a:rPr lang="it-IT" sz="1100" b="1" dirty="0" smtClean="0">
                <a:solidFill>
                  <a:srgbClr val="0070B0"/>
                </a:solidFill>
                <a:latin typeface="Franklin Gothic Medium" panose="020B0603020102020204" pitchFamily="34" charset="0"/>
              </a:rPr>
              <a:t> Generation Order Manager</a:t>
            </a:r>
          </a:p>
        </p:txBody>
      </p:sp>
      <p:sp>
        <p:nvSpPr>
          <p:cNvPr id="54" name="TextBox 140"/>
          <p:cNvSpPr txBox="1"/>
          <p:nvPr/>
        </p:nvSpPr>
        <p:spPr>
          <a:xfrm>
            <a:off x="5089242" y="5633187"/>
            <a:ext cx="2230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70B0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Programma Strutturato di Sicurezza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5638254" y="2828326"/>
            <a:ext cx="6655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smtClean="0">
                <a:solidFill>
                  <a:srgbClr val="FF0000"/>
                </a:solidFill>
              </a:rPr>
              <a:t>Attivi nel 2013</a:t>
            </a:r>
            <a:endParaRPr lang="it-IT" sz="1100" dirty="0">
              <a:solidFill>
                <a:srgbClr val="FF0000"/>
              </a:solidFill>
            </a:endParaRPr>
          </a:p>
        </p:txBody>
      </p:sp>
      <p:sp>
        <p:nvSpPr>
          <p:cNvPr id="57" name="Parentesi graffa aperta 56"/>
          <p:cNvSpPr/>
          <p:nvPr/>
        </p:nvSpPr>
        <p:spPr>
          <a:xfrm>
            <a:off x="6323342" y="2025532"/>
            <a:ext cx="274228" cy="20885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59" name="TextBox 140"/>
          <p:cNvSpPr txBox="1"/>
          <p:nvPr/>
        </p:nvSpPr>
        <p:spPr>
          <a:xfrm>
            <a:off x="1904370" y="1473013"/>
            <a:ext cx="2230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70B0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 smtClean="0"/>
              <a:t>Nuovo  Sistema Commerciale</a:t>
            </a:r>
          </a:p>
          <a:p>
            <a:r>
              <a:rPr lang="it-IT" dirty="0" smtClean="0"/>
              <a:t>(NEXT STEP) </a:t>
            </a:r>
            <a:r>
              <a:rPr lang="it-IT" i="1" dirty="0" smtClean="0"/>
              <a:t>il Cliente al Centro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638254" y="2732775"/>
            <a:ext cx="642871" cy="6740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27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olo 1"/>
          <p:cNvSpPr txBox="1">
            <a:spLocks/>
          </p:cNvSpPr>
          <p:nvPr/>
        </p:nvSpPr>
        <p:spPr bwMode="auto">
          <a:xfrm>
            <a:off x="251520" y="836712"/>
            <a:ext cx="8784976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400" b="0" dirty="0" smtClean="0">
                <a:solidFill>
                  <a:srgbClr val="FF0000"/>
                </a:solidFill>
                <a:latin typeface="Franklin Gothic Demi"/>
                <a:cs typeface="Arial"/>
              </a:rPr>
              <a:t>Piano IT 2014-2016 – Sintesi dei Progetti di Trasformazione 2/3</a:t>
            </a:r>
            <a:endParaRPr lang="it-IT" sz="2400" b="0" dirty="0">
              <a:solidFill>
                <a:srgbClr val="FF0000"/>
              </a:solidFill>
              <a:latin typeface="Franklin Gothic Demi"/>
              <a:cs typeface="Arial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>
              <a:defRPr/>
            </a:pPr>
            <a:fld id="{4AF7CC71-C7A2-4823-B354-8648E4BF33FA}" type="slidenum">
              <a:rPr lang="it-IT"/>
              <a:pPr>
                <a:defRPr/>
              </a:pPr>
              <a:t>8</a:t>
            </a:fld>
            <a:endParaRPr lang="it-IT" dirty="0"/>
          </a:p>
        </p:txBody>
      </p:sp>
      <p:graphicFrame>
        <p:nvGraphicFramePr>
          <p:cNvPr id="55" name="Tabella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142091"/>
              </p:ext>
            </p:extLst>
          </p:nvPr>
        </p:nvGraphicFramePr>
        <p:xfrm>
          <a:off x="368490" y="1216125"/>
          <a:ext cx="8497615" cy="5152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932"/>
                <a:gridCol w="6700683"/>
              </a:tblGrid>
              <a:tr h="250344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Progetti</a:t>
                      </a:r>
                      <a:r>
                        <a:rPr lang="it-IT" sz="1000" baseline="0" dirty="0" smtClean="0"/>
                        <a:t> 2014</a:t>
                      </a:r>
                      <a:endParaRPr lang="it-IT" sz="10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Descrizione</a:t>
                      </a:r>
                      <a:endParaRPr lang="it-IT" sz="10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971925">
                <a:tc>
                  <a:txBody>
                    <a:bodyPr/>
                    <a:lstStyle/>
                    <a:p>
                      <a:r>
                        <a:rPr lang="it-IT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Automazione  Operations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Incremento dell’automazione e riduzione della manualità e dell’</a:t>
                      </a:r>
                      <a:r>
                        <a:rPr lang="it-IT" sz="10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effort</a:t>
                      </a:r>
                      <a:r>
                        <a:rPr lang="it-IT" sz="10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 fonti di costo e potenziali errori. Tale obiettivo è reso possibile dall’evoluzione dei sistemi e dei </a:t>
                      </a:r>
                      <a:r>
                        <a:rPr lang="it-IT" sz="10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tools</a:t>
                      </a:r>
                      <a:r>
                        <a:rPr lang="it-IT" sz="10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di supporto ai processi; in particolare: Gestione integrata degli </a:t>
                      </a:r>
                      <a:r>
                        <a:rPr lang="it-IT" sz="10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asset</a:t>
                      </a:r>
                      <a:r>
                        <a:rPr lang="it-IT" sz="10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(</a:t>
                      </a:r>
                      <a:r>
                        <a:rPr lang="it-IT" sz="10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Hw</a:t>
                      </a:r>
                      <a:r>
                        <a:rPr lang="it-IT" sz="10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it-IT" sz="10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Sw</a:t>
                      </a:r>
                      <a:r>
                        <a:rPr lang="it-IT" sz="10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 e dei servizi (Catalogo integrato IT),Gestione configurazioni (sistema di </a:t>
                      </a:r>
                      <a:r>
                        <a:rPr lang="it-IT" sz="10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Configuration</a:t>
                      </a:r>
                      <a:r>
                        <a:rPr lang="it-IT" sz="10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Management DB)</a:t>
                      </a:r>
                    </a:p>
                    <a:p>
                      <a:pPr lvl="0"/>
                      <a:r>
                        <a:rPr lang="it-IT" sz="10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Delivery e </a:t>
                      </a:r>
                      <a:r>
                        <a:rPr lang="it-IT" sz="10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Change</a:t>
                      </a:r>
                      <a:r>
                        <a:rPr lang="it-IT" sz="10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Management Infrastrutturali (sistema di Data Center Automation), ecc.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8497">
                <a:tc>
                  <a:txBody>
                    <a:bodyPr/>
                    <a:lstStyle/>
                    <a:p>
                      <a:r>
                        <a:rPr lang="it-IT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NUOVO SISTEMA COMMERCIALE (</a:t>
                      </a:r>
                      <a:r>
                        <a:rPr lang="it-IT" sz="10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Next</a:t>
                      </a:r>
                      <a:r>
                        <a:rPr lang="it-IT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it-IT" sz="10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Step</a:t>
                      </a:r>
                      <a:r>
                        <a:rPr lang="it-IT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 – Cliente Digitale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just" eaLnBrk="0" fontAlgn="auto" hangingPunct="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lang="it-IT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Nuovo modello operativo per la Clientela Mass Market (Consumer e </a:t>
                      </a:r>
                      <a:r>
                        <a:rPr lang="it-IT" sz="10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Microbusiness</a:t>
                      </a:r>
                      <a:r>
                        <a:rPr lang="it-IT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):</a:t>
                      </a:r>
                      <a:r>
                        <a:rPr lang="it-IT" sz="10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Interventi in ambito organizzativo e processivo per l’introduzione di un nuovo modello di presidio e sviluppo della Clientela</a:t>
                      </a:r>
                      <a:r>
                        <a:rPr lang="it-IT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e </a:t>
                      </a:r>
                      <a:r>
                        <a:rPr lang="it-IT" sz="10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Interventi in ambito tecnologie e strumenti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8497">
                <a:tc>
                  <a:txBody>
                    <a:bodyPr/>
                    <a:lstStyle/>
                    <a:p>
                      <a:r>
                        <a:rPr lang="it-IT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Trasformazione</a:t>
                      </a:r>
                      <a:r>
                        <a:rPr lang="it-IT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it-IT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Infrastrutturale (PRIVATE CLOUD) </a:t>
                      </a:r>
                      <a:endParaRPr lang="it-IT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Trasformazione delle infrastrutture tecniche con adozione di piattaforme standard /open source,  consolidamento basi dati in logica ''</a:t>
                      </a:r>
                      <a:r>
                        <a:rPr lang="it-IT" sz="10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as</a:t>
                      </a:r>
                      <a:r>
                        <a:rPr lang="it-IT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a service'' e degli ambienti di collaudo, de-</a:t>
                      </a:r>
                      <a:r>
                        <a:rPr lang="it-IT" sz="10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comissioning</a:t>
                      </a:r>
                      <a:r>
                        <a:rPr lang="it-IT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it-IT" sz="10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sw</a:t>
                      </a:r>
                      <a:r>
                        <a:rPr lang="it-IT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infrastrutturale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5211">
                <a:tc>
                  <a:txBody>
                    <a:bodyPr/>
                    <a:lstStyle/>
                    <a:p>
                      <a:r>
                        <a:rPr lang="it-IT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PROGRAMMA STRUTTURATO DI SICUREZZA </a:t>
                      </a:r>
                      <a:endParaRPr lang="it-IT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a) Accelerazione</a:t>
                      </a:r>
                      <a:r>
                        <a:rPr lang="it-IT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del</a:t>
                      </a:r>
                      <a:r>
                        <a:rPr lang="it-IT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le attività di realizzazione dei requisiti nei profili di sicurezza per le </a:t>
                      </a:r>
                      <a:r>
                        <a:rPr lang="it-IT" sz="10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appl</a:t>
                      </a:r>
                      <a:r>
                        <a:rPr lang="it-IT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it-IT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it-IT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 business b) Realizzazione delle azioni di rientro </a:t>
                      </a:r>
                      <a:r>
                        <a:rPr lang="it-IT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per </a:t>
                      </a:r>
                      <a:r>
                        <a:rPr lang="it-IT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aspetti di sicurezza e </a:t>
                      </a:r>
                      <a:r>
                        <a:rPr lang="it-IT" sz="10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compliance</a:t>
                      </a:r>
                      <a:r>
                        <a:rPr lang="it-IT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 c) Evoluzione delle soluzioni / piattaforme di sicurezza centralizzate (DDOS, Evoluzione Accessi alla Rete di Gruppo, ecc.) a protezione delle infrastrutture, dei sistemi e dei dati.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784"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t-IT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BIG DATA</a:t>
                      </a:r>
                      <a:endParaRPr lang="it-IT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Programma mirato al consolidamento e alla razionalizzazione dei sistemi di</a:t>
                      </a:r>
                      <a:r>
                        <a:rPr lang="it-IT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it-IT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DWH per la realizzazione di  una nuova soluzione basata sul paradigma architetturale ''Big data''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8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DECOMMISSIONING MAINFRAME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Programma mirato alla riduzione dei costi correnti sui Mainframe, progetto di  </a:t>
                      </a:r>
                      <a:r>
                        <a:rPr lang="it-IT" sz="10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replatforming</a:t>
                      </a:r>
                      <a:r>
                        <a:rPr lang="it-IT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delle applicazioni in particolare delle filiere del Credito Fisso e della fatturazione Mobile per i clienti post-pagati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Prepagato</a:t>
                      </a:r>
                      <a:endParaRPr lang="it-IT" sz="10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Upgrade della piattaforma in uso , Riduzione del numero di componenti, semplificazione architetturale e dismissione di gran parte dei </a:t>
                      </a:r>
                      <a:r>
                        <a:rPr lang="it-IT" sz="10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legacy</a:t>
                      </a:r>
                      <a:endParaRPr lang="it-IT" sz="1000" b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SISTEMI DOCUMENTALI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Programma mirato a superare i limiti dell’attuale architettura attraverso il consolidamento degli attuali sistemi su un’unica piattaforma di </a:t>
                      </a:r>
                      <a:r>
                        <a:rPr lang="it-IT" sz="10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Document</a:t>
                      </a:r>
                      <a:r>
                        <a:rPr lang="it-IT" sz="10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Management</a:t>
                      </a:r>
                      <a:endParaRPr lang="it-IT" sz="10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7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olo 1"/>
          <p:cNvSpPr txBox="1">
            <a:spLocks/>
          </p:cNvSpPr>
          <p:nvPr/>
        </p:nvSpPr>
        <p:spPr bwMode="auto">
          <a:xfrm>
            <a:off x="251520" y="836712"/>
            <a:ext cx="8784976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400" b="0" dirty="0" smtClean="0">
                <a:solidFill>
                  <a:srgbClr val="FF0000"/>
                </a:solidFill>
                <a:latin typeface="Franklin Gothic Demi"/>
                <a:cs typeface="Arial"/>
              </a:rPr>
              <a:t>Piano IT 2014-2016 – Sintesi dei Progetti di Trasformazione 3/3</a:t>
            </a:r>
            <a:endParaRPr lang="it-IT" sz="2400" b="0" dirty="0">
              <a:solidFill>
                <a:srgbClr val="FF0000"/>
              </a:solidFill>
              <a:latin typeface="Franklin Gothic Demi"/>
              <a:cs typeface="Arial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E7E7E"/>
                </a:solidFill>
                <a:latin typeface="+mn-lt"/>
              </a:defRPr>
            </a:lvl1pPr>
          </a:lstStyle>
          <a:p>
            <a:pPr>
              <a:defRPr/>
            </a:pPr>
            <a:fld id="{4AF7CC71-C7A2-4823-B354-8648E4BF33FA}" type="slidenum">
              <a:rPr lang="it-IT"/>
              <a:pPr>
                <a:defRPr/>
              </a:pPr>
              <a:t>9</a:t>
            </a:fld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594927"/>
              </p:ext>
            </p:extLst>
          </p:nvPr>
        </p:nvGraphicFramePr>
        <p:xfrm>
          <a:off x="368490" y="1351128"/>
          <a:ext cx="8595998" cy="492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439"/>
                <a:gridCol w="6780559"/>
              </a:tblGrid>
              <a:tr h="265188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Progetti</a:t>
                      </a:r>
                      <a:r>
                        <a:rPr lang="it-IT" sz="1100" baseline="0" dirty="0" smtClean="0"/>
                        <a:t> dal 2013</a:t>
                      </a:r>
                      <a:endParaRPr lang="it-IT" sz="11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Descrizione</a:t>
                      </a:r>
                      <a:endParaRPr lang="it-IT" sz="11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92395">
                <a:tc>
                  <a:txBody>
                    <a:bodyPr/>
                    <a:lstStyle/>
                    <a:p>
                      <a:pPr mar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r>
                        <a:rPr lang="it-IT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OpeRA</a:t>
                      </a:r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– </a:t>
                      </a:r>
                      <a:r>
                        <a:rPr lang="it-IT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Operational</a:t>
                      </a:r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Reporting Analytics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 rtl="0" eaLnBrk="1" latinLnBrk="0" hangingPunct="1"/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Trasformazione degli attuali sistemi di </a:t>
                      </a:r>
                      <a:r>
                        <a:rPr lang="it-IT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monitoring</a:t>
                      </a:r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e reporting presenti nell’area OSS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532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WFM/FAS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Evoluzione e consolidamento architetturale dei sistemi di gestione della forza lavoro in ambito Technology.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7979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Reporting Business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Sviluppo di un nuovo sistema di Reporting Operativo della divisione Business per la gestione dei processi dei canali operativi Sales e COP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7979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it-IT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Next</a:t>
                      </a:r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Generation </a:t>
                      </a:r>
                      <a:r>
                        <a:rPr lang="it-IT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Workplace</a:t>
                      </a:r>
                      <a:endParaRPr lang="it-IT" sz="1200" b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Virtualizzazione delle Postazioni di lavoro</a:t>
                      </a:r>
                    </a:p>
                    <a:p>
                      <a:pPr mar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it-IT" sz="1200" b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1128">
                <a:tc>
                  <a:txBody>
                    <a:bodyPr/>
                    <a:lstStyle/>
                    <a:p>
                      <a:pPr marL="0" indent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EFBM (Evoluzione Fatturazione Business Mobile)</a:t>
                      </a:r>
                    </a:p>
                    <a:p>
                      <a:pPr marL="0" indent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it-IT" sz="1200" b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indent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EFBF  (Evoluzione Fatturazione Business Fisso)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it-IT" sz="1200" b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Evoluzione dall’attuale piattaforma di Rating e</a:t>
                      </a:r>
                      <a:r>
                        <a:rPr lang="it-IT" sz="12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Billing Mobile NBS per assicurare l’allineamento tecnologico alla piattaforma Consumer Fisso con futura convergenza F/M</a:t>
                      </a:r>
                    </a:p>
                    <a:p>
                      <a:pPr marL="0" indent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it-IT" sz="1200" b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indent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Evoluzione dall’attuale piattaforma di Rating e</a:t>
                      </a:r>
                      <a:r>
                        <a:rPr lang="it-IT" sz="12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Billing Fisso per assicurare l’allineamento tecnologico alla piattaforma Consumer e maggior efficienza sull’operatività</a:t>
                      </a:r>
                      <a:endParaRPr lang="it-IT" sz="1200" b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7979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it-IT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Dynamic</a:t>
                      </a:r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Inventory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Realizzazione di una nuova ed unica piattaforma di Network Inventory con la dismissione dei sistemi UNICA-RA/T/D/C/, DBR, EDM e Service Inventory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5170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NGOM – Next Generation Order Manager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Realizzazione di una nuova ed unica piattaforma di Order e Job Management per gestire i nuovi servizi di rete fissa, semplificare l’architettura con il progressivo superamento dei sistemi ATOM, Designer e  OM, superare i problemi di obsolescenza, difettosità e bassa configurabilità della attuale catena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2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FCc09YfEuWUm2w3Hw8c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RrJGbupUyBzaGHTasMp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vIuPxo.022Dnifckbwp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sBSw5BpqEOWIUyD45eCc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yFeHctJkuIBIYAvveP1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EVFqOY.H02O5mM.30qAF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EioPjgBkq0nY1ISsJpV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hlhZultUKEIElX_3Ksl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IHUqLWL0Syb9HeRZV6s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RoEJ8_akGxjyTuqVPsi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5jnyABJUyo1tuhz2XxY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YKbnu7.UyJKXxrWPph6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InwM82ESx3Y2MQjl2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QqdNxqJESSTfbPiJiFnA"/>
</p:tagLst>
</file>

<file path=ppt/theme/theme1.xml><?xml version="1.0" encoding="utf-8"?>
<a:theme xmlns:a="http://schemas.openxmlformats.org/drawingml/2006/main" name="Template_LifeNetwork (2)">
  <a:themeElements>
    <a:clrScheme name="Template_LifeNetwork (2) 1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70B0"/>
      </a:accent1>
      <a:accent2>
        <a:srgbClr val="677390"/>
      </a:accent2>
      <a:accent3>
        <a:srgbClr val="FFFFFF"/>
      </a:accent3>
      <a:accent4>
        <a:srgbClr val="000000"/>
      </a:accent4>
      <a:accent5>
        <a:srgbClr val="AABBD4"/>
      </a:accent5>
      <a:accent6>
        <a:srgbClr val="5D6882"/>
      </a:accent6>
      <a:hlink>
        <a:srgbClr val="98AED2"/>
      </a:hlink>
      <a:folHlink>
        <a:srgbClr val="507993"/>
      </a:folHlink>
    </a:clrScheme>
    <a:fontScheme name="Template_LifeNetwork (2)">
      <a:majorFont>
        <a:latin typeface="Franklin Gothic Demi"/>
        <a:ea typeface=""/>
        <a:cs typeface="Arial"/>
      </a:majorFont>
      <a:minorFont>
        <a:latin typeface="Franklin Gothic Dem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_LifeNetwork (2)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LifeNetwork (2)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Base Telecom Italia Format Bianco">
  <a:themeElements>
    <a:clrScheme name="8_Base Telecom Italia Format Bianco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31107"/>
      </a:accent1>
      <a:accent2>
        <a:srgbClr val="595959"/>
      </a:accent2>
      <a:accent3>
        <a:srgbClr val="FFFFFF"/>
      </a:accent3>
      <a:accent4>
        <a:srgbClr val="000000"/>
      </a:accent4>
      <a:accent5>
        <a:srgbClr val="F8AAAA"/>
      </a:accent5>
      <a:accent6>
        <a:srgbClr val="505050"/>
      </a:accent6>
      <a:hlink>
        <a:srgbClr val="000000"/>
      </a:hlink>
      <a:folHlink>
        <a:srgbClr val="7EADE0"/>
      </a:folHlink>
    </a:clrScheme>
    <a:fontScheme name="8_Base Telecom Italia Format Bianco">
      <a:majorFont>
        <a:latin typeface="Franklin Gothic Medium"/>
        <a:ea typeface=""/>
        <a:cs typeface="Arial"/>
      </a:majorFont>
      <a:minorFont>
        <a:latin typeface="Franklin Gothic Medium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0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Medium" pitchFamily="34" charset="0"/>
            <a:cs typeface="Arial" pitchFamily="34" charset="0"/>
          </a:defRPr>
        </a:defPPr>
      </a:lstStyle>
    </a:spDef>
    <a:lnDef>
      <a:spPr bwMode="auto">
        <a:noFill/>
        <a:ln w="9525" cap="rnd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8_Base Telecom Italia Format Bianc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31107"/>
        </a:accent1>
        <a:accent2>
          <a:srgbClr val="595959"/>
        </a:accent2>
        <a:accent3>
          <a:srgbClr val="FFFFFF"/>
        </a:accent3>
        <a:accent4>
          <a:srgbClr val="000000"/>
        </a:accent4>
        <a:accent5>
          <a:srgbClr val="F8AAAA"/>
        </a:accent5>
        <a:accent6>
          <a:srgbClr val="505050"/>
        </a:accent6>
        <a:hlink>
          <a:srgbClr val="000000"/>
        </a:hlink>
        <a:folHlink>
          <a:srgbClr val="A3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ase Telecom Italia Format Bi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31107"/>
        </a:accent1>
        <a:accent2>
          <a:srgbClr val="595959"/>
        </a:accent2>
        <a:accent3>
          <a:srgbClr val="FFFFFF"/>
        </a:accent3>
        <a:accent4>
          <a:srgbClr val="000000"/>
        </a:accent4>
        <a:accent5>
          <a:srgbClr val="F8AAAA"/>
        </a:accent5>
        <a:accent6>
          <a:srgbClr val="505050"/>
        </a:accent6>
        <a:hlink>
          <a:srgbClr val="000000"/>
        </a:hlink>
        <a:folHlink>
          <a:srgbClr val="7EADE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Template_LifeNetwork (2)">
  <a:themeElements>
    <a:clrScheme name="Template_LifeNetwork (2) 1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70B0"/>
      </a:accent1>
      <a:accent2>
        <a:srgbClr val="677390"/>
      </a:accent2>
      <a:accent3>
        <a:srgbClr val="FFFFFF"/>
      </a:accent3>
      <a:accent4>
        <a:srgbClr val="000000"/>
      </a:accent4>
      <a:accent5>
        <a:srgbClr val="AABBD4"/>
      </a:accent5>
      <a:accent6>
        <a:srgbClr val="5D6882"/>
      </a:accent6>
      <a:hlink>
        <a:srgbClr val="98AED2"/>
      </a:hlink>
      <a:folHlink>
        <a:srgbClr val="507993"/>
      </a:folHlink>
    </a:clrScheme>
    <a:fontScheme name="Template_LifeNetwork (2)">
      <a:majorFont>
        <a:latin typeface="Franklin Gothic Demi"/>
        <a:ea typeface=""/>
        <a:cs typeface="Arial"/>
      </a:majorFont>
      <a:minorFont>
        <a:latin typeface="Franklin Gothic Dem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_LifeNetwork (2)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LifeNetwork (2)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Base Telecom Italia Format Bianco">
  <a:themeElements>
    <a:clrScheme name="8_Base Telecom Italia Format Bianco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31107"/>
      </a:accent1>
      <a:accent2>
        <a:srgbClr val="595959"/>
      </a:accent2>
      <a:accent3>
        <a:srgbClr val="FFFFFF"/>
      </a:accent3>
      <a:accent4>
        <a:srgbClr val="000000"/>
      </a:accent4>
      <a:accent5>
        <a:srgbClr val="F8AAAA"/>
      </a:accent5>
      <a:accent6>
        <a:srgbClr val="505050"/>
      </a:accent6>
      <a:hlink>
        <a:srgbClr val="000000"/>
      </a:hlink>
      <a:folHlink>
        <a:srgbClr val="7EADE0"/>
      </a:folHlink>
    </a:clrScheme>
    <a:fontScheme name="8_Base Telecom Italia Format Bianco">
      <a:majorFont>
        <a:latin typeface="Franklin Gothic Medium"/>
        <a:ea typeface=""/>
        <a:cs typeface="Arial"/>
      </a:majorFont>
      <a:minorFont>
        <a:latin typeface="Franklin Gothic Medium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0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Medium" pitchFamily="34" charset="0"/>
            <a:cs typeface="Arial" pitchFamily="34" charset="0"/>
          </a:defRPr>
        </a:defPPr>
      </a:lstStyle>
    </a:spDef>
    <a:lnDef>
      <a:spPr bwMode="auto">
        <a:noFill/>
        <a:ln w="9525" cap="rnd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8_Base Telecom Italia Format Bianc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31107"/>
        </a:accent1>
        <a:accent2>
          <a:srgbClr val="595959"/>
        </a:accent2>
        <a:accent3>
          <a:srgbClr val="FFFFFF"/>
        </a:accent3>
        <a:accent4>
          <a:srgbClr val="000000"/>
        </a:accent4>
        <a:accent5>
          <a:srgbClr val="F8AAAA"/>
        </a:accent5>
        <a:accent6>
          <a:srgbClr val="505050"/>
        </a:accent6>
        <a:hlink>
          <a:srgbClr val="000000"/>
        </a:hlink>
        <a:folHlink>
          <a:srgbClr val="A3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ase Telecom Italia Format Bi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31107"/>
        </a:accent1>
        <a:accent2>
          <a:srgbClr val="595959"/>
        </a:accent2>
        <a:accent3>
          <a:srgbClr val="FFFFFF"/>
        </a:accent3>
        <a:accent4>
          <a:srgbClr val="000000"/>
        </a:accent4>
        <a:accent5>
          <a:srgbClr val="F8AAAA"/>
        </a:accent5>
        <a:accent6>
          <a:srgbClr val="505050"/>
        </a:accent6>
        <a:hlink>
          <a:srgbClr val="000000"/>
        </a:hlink>
        <a:folHlink>
          <a:srgbClr val="7EADE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Template ppt One Company - Format Bianco TI">
  <a:themeElements>
    <a:clrScheme name="2_Template ppt One Company - Format Bianco TI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31107"/>
      </a:accent1>
      <a:accent2>
        <a:srgbClr val="595959"/>
      </a:accent2>
      <a:accent3>
        <a:srgbClr val="FFFFFF"/>
      </a:accent3>
      <a:accent4>
        <a:srgbClr val="000000"/>
      </a:accent4>
      <a:accent5>
        <a:srgbClr val="F8AAAA"/>
      </a:accent5>
      <a:accent6>
        <a:srgbClr val="505050"/>
      </a:accent6>
      <a:hlink>
        <a:srgbClr val="000000"/>
      </a:hlink>
      <a:folHlink>
        <a:srgbClr val="7EADE0"/>
      </a:folHlink>
    </a:clrScheme>
    <a:fontScheme name="3_Template ppt One Company - Format Bianco TI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anklin Gothic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anklin Gothic Medium" pitchFamily="34" charset="0"/>
          </a:defRPr>
        </a:defPPr>
      </a:lstStyle>
    </a:lnDef>
  </a:objectDefaults>
  <a:extraClrSchemeLst>
    <a:extraClrScheme>
      <a:clrScheme name="2_Template ppt One Company - Format Bianco T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ppt One Company - Format Bianco T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ppt One Company - Format Bianco T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ppt One Company - Format Bianco T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ppt One Company - Format Bianco T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ppt One Company - Format Bianco T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ate ppt One Company - Format Bianco T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ate ppt One Company - Format Bianco T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ate ppt One Company - Format Bianco T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ate ppt One Company - Format Bianco T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ate ppt One Company - Format Bianco T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ate ppt One Company - Format Bianco T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ate ppt One Company - Format Bianco TI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31107"/>
        </a:accent1>
        <a:accent2>
          <a:srgbClr val="595959"/>
        </a:accent2>
        <a:accent3>
          <a:srgbClr val="FFFFFF"/>
        </a:accent3>
        <a:accent4>
          <a:srgbClr val="000000"/>
        </a:accent4>
        <a:accent5>
          <a:srgbClr val="F8AAAA"/>
        </a:accent5>
        <a:accent6>
          <a:srgbClr val="505050"/>
        </a:accent6>
        <a:hlink>
          <a:srgbClr val="000000"/>
        </a:hlink>
        <a:folHlink>
          <a:srgbClr val="7EADE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Bullet Point">
  <a:themeElements>
    <a:clrScheme name="9_Bullet Point 1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70B0"/>
      </a:accent1>
      <a:accent2>
        <a:srgbClr val="677390"/>
      </a:accent2>
      <a:accent3>
        <a:srgbClr val="FFFFFF"/>
      </a:accent3>
      <a:accent4>
        <a:srgbClr val="000000"/>
      </a:accent4>
      <a:accent5>
        <a:srgbClr val="AABBD4"/>
      </a:accent5>
      <a:accent6>
        <a:srgbClr val="5D6882"/>
      </a:accent6>
      <a:hlink>
        <a:srgbClr val="98AED2"/>
      </a:hlink>
      <a:folHlink>
        <a:srgbClr val="507993"/>
      </a:folHlink>
    </a:clrScheme>
    <a:fontScheme name="9_Bullet Po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Bullet Point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ullet Point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ullet Point 3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FF000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ullet Point 4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FF000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ullet Point 5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0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6_Template_LifeNetwork (2)">
  <a:themeElements>
    <a:clrScheme name="4_Template_LifeNetwork (2) 3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70B0"/>
      </a:accent1>
      <a:accent2>
        <a:srgbClr val="677390"/>
      </a:accent2>
      <a:accent3>
        <a:srgbClr val="FFFFFF"/>
      </a:accent3>
      <a:accent4>
        <a:srgbClr val="000000"/>
      </a:accent4>
      <a:accent5>
        <a:srgbClr val="AABBD4"/>
      </a:accent5>
      <a:accent6>
        <a:srgbClr val="5D6882"/>
      </a:accent6>
      <a:hlink>
        <a:srgbClr val="0000FF"/>
      </a:hlink>
      <a:folHlink>
        <a:srgbClr val="800080"/>
      </a:folHlink>
    </a:clrScheme>
    <a:fontScheme name="4_Template_LifeNetwork (2)">
      <a:majorFont>
        <a:latin typeface="Franklin Gothic Demi"/>
        <a:ea typeface=""/>
        <a:cs typeface="Arial"/>
      </a:majorFont>
      <a:minorFont>
        <a:latin typeface="Franklin Gothic Dem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4_Template_LifeNetwork (2)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Template_LifeNetwork (2)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Template_LifeNetwork (2) 3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7_Template_LifeNetwork (2)">
  <a:themeElements>
    <a:clrScheme name="Template_LifeNetwork (2) 1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70B0"/>
      </a:accent1>
      <a:accent2>
        <a:srgbClr val="677390"/>
      </a:accent2>
      <a:accent3>
        <a:srgbClr val="FFFFFF"/>
      </a:accent3>
      <a:accent4>
        <a:srgbClr val="000000"/>
      </a:accent4>
      <a:accent5>
        <a:srgbClr val="AABBD4"/>
      </a:accent5>
      <a:accent6>
        <a:srgbClr val="5D6882"/>
      </a:accent6>
      <a:hlink>
        <a:srgbClr val="98AED2"/>
      </a:hlink>
      <a:folHlink>
        <a:srgbClr val="507993"/>
      </a:folHlink>
    </a:clrScheme>
    <a:fontScheme name="Template_LifeNetwork (2)">
      <a:majorFont>
        <a:latin typeface="Franklin Gothic Demi"/>
        <a:ea typeface=""/>
        <a:cs typeface="Arial"/>
      </a:majorFont>
      <a:minorFont>
        <a:latin typeface="Franklin Gothic Dem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_LifeNetwork (2)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LifeNetwork (2)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0_Bullet Point">
  <a:themeElements>
    <a:clrScheme name="9_Bullet Point 1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70B0"/>
      </a:accent1>
      <a:accent2>
        <a:srgbClr val="677390"/>
      </a:accent2>
      <a:accent3>
        <a:srgbClr val="FFFFFF"/>
      </a:accent3>
      <a:accent4>
        <a:srgbClr val="000000"/>
      </a:accent4>
      <a:accent5>
        <a:srgbClr val="AABBD4"/>
      </a:accent5>
      <a:accent6>
        <a:srgbClr val="5D6882"/>
      </a:accent6>
      <a:hlink>
        <a:srgbClr val="98AED2"/>
      </a:hlink>
      <a:folHlink>
        <a:srgbClr val="507993"/>
      </a:folHlink>
    </a:clrScheme>
    <a:fontScheme name="9_Bullet Po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Bullet Point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ullet Point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ullet Point 3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FF000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ullet Point 4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FF000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ullet Point 5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0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plate_LifeNetwork (2)">
  <a:themeElements>
    <a:clrScheme name="Template_LifeNetwork (2) 1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70B0"/>
      </a:accent1>
      <a:accent2>
        <a:srgbClr val="677390"/>
      </a:accent2>
      <a:accent3>
        <a:srgbClr val="FFFFFF"/>
      </a:accent3>
      <a:accent4>
        <a:srgbClr val="000000"/>
      </a:accent4>
      <a:accent5>
        <a:srgbClr val="AABBD4"/>
      </a:accent5>
      <a:accent6>
        <a:srgbClr val="5D6882"/>
      </a:accent6>
      <a:hlink>
        <a:srgbClr val="98AED2"/>
      </a:hlink>
      <a:folHlink>
        <a:srgbClr val="507993"/>
      </a:folHlink>
    </a:clrScheme>
    <a:fontScheme name="Template_LifeNetwork (2)">
      <a:majorFont>
        <a:latin typeface="Franklin Gothic Demi"/>
        <a:ea typeface=""/>
        <a:cs typeface="Arial"/>
      </a:majorFont>
      <a:minorFont>
        <a:latin typeface="Franklin Gothic Dem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_LifeNetwork (2)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LifeNetwork (2)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mplate_LifeNetwork (2)">
  <a:themeElements>
    <a:clrScheme name="Template_LifeNetwork (2) 1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70B0"/>
      </a:accent1>
      <a:accent2>
        <a:srgbClr val="677390"/>
      </a:accent2>
      <a:accent3>
        <a:srgbClr val="FFFFFF"/>
      </a:accent3>
      <a:accent4>
        <a:srgbClr val="000000"/>
      </a:accent4>
      <a:accent5>
        <a:srgbClr val="AABBD4"/>
      </a:accent5>
      <a:accent6>
        <a:srgbClr val="5D6882"/>
      </a:accent6>
      <a:hlink>
        <a:srgbClr val="98AED2"/>
      </a:hlink>
      <a:folHlink>
        <a:srgbClr val="507993"/>
      </a:folHlink>
    </a:clrScheme>
    <a:fontScheme name="Template_LifeNetwork (2)">
      <a:majorFont>
        <a:latin typeface="Franklin Gothic Demi"/>
        <a:ea typeface=""/>
        <a:cs typeface="Arial"/>
      </a:majorFont>
      <a:minorFont>
        <a:latin typeface="Franklin Gothic Dem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_LifeNetwork (2)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LifeNetwork (2)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emplate_LifeNetwork (2)">
  <a:themeElements>
    <a:clrScheme name="Template_LifeNetwork (2) 1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70B0"/>
      </a:accent1>
      <a:accent2>
        <a:srgbClr val="677390"/>
      </a:accent2>
      <a:accent3>
        <a:srgbClr val="FFFFFF"/>
      </a:accent3>
      <a:accent4>
        <a:srgbClr val="000000"/>
      </a:accent4>
      <a:accent5>
        <a:srgbClr val="AABBD4"/>
      </a:accent5>
      <a:accent6>
        <a:srgbClr val="5D6882"/>
      </a:accent6>
      <a:hlink>
        <a:srgbClr val="98AED2"/>
      </a:hlink>
      <a:folHlink>
        <a:srgbClr val="507993"/>
      </a:folHlink>
    </a:clrScheme>
    <a:fontScheme name="Template_LifeNetwork (2)">
      <a:majorFont>
        <a:latin typeface="Franklin Gothic Demi"/>
        <a:ea typeface=""/>
        <a:cs typeface="Arial"/>
      </a:majorFont>
      <a:minorFont>
        <a:latin typeface="Franklin Gothic Dem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_LifeNetwork (2)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LifeNetwork (2)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Template_LifeNetwork (2)">
  <a:themeElements>
    <a:clrScheme name="Template_LifeNetwork (2) 1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70B0"/>
      </a:accent1>
      <a:accent2>
        <a:srgbClr val="677390"/>
      </a:accent2>
      <a:accent3>
        <a:srgbClr val="FFFFFF"/>
      </a:accent3>
      <a:accent4>
        <a:srgbClr val="000000"/>
      </a:accent4>
      <a:accent5>
        <a:srgbClr val="AABBD4"/>
      </a:accent5>
      <a:accent6>
        <a:srgbClr val="5D6882"/>
      </a:accent6>
      <a:hlink>
        <a:srgbClr val="98AED2"/>
      </a:hlink>
      <a:folHlink>
        <a:srgbClr val="507993"/>
      </a:folHlink>
    </a:clrScheme>
    <a:fontScheme name="Template_LifeNetwork (2)">
      <a:majorFont>
        <a:latin typeface="Franklin Gothic Demi"/>
        <a:ea typeface=""/>
        <a:cs typeface="Arial"/>
      </a:majorFont>
      <a:minorFont>
        <a:latin typeface="Franklin Gothic Dem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_LifeNetwork (2)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LifeNetwork (2)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irm Format - Italian">
  <a:themeElements>
    <a:clrScheme name="Firm Format - Italian 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AEAEA"/>
      </a:accent1>
      <a:accent2>
        <a:srgbClr val="969696"/>
      </a:accent2>
      <a:accent3>
        <a:srgbClr val="FFFFFF"/>
      </a:accent3>
      <a:accent4>
        <a:srgbClr val="000000"/>
      </a:accent4>
      <a:accent5>
        <a:srgbClr val="F3F3F3"/>
      </a:accent5>
      <a:accent6>
        <a:srgbClr val="878787"/>
      </a:accent6>
      <a:hlink>
        <a:srgbClr val="333333"/>
      </a:hlink>
      <a:folHlink>
        <a:srgbClr val="F31107"/>
      </a:folHlink>
    </a:clrScheme>
    <a:fontScheme name="Firm Format - Italian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m Format - Ital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Ital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Ital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Italian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333333"/>
        </a:hlink>
        <a:folHlink>
          <a:srgbClr val="F311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Template_LifeNetwork (2)">
  <a:themeElements>
    <a:clrScheme name="4_Template_LifeNetwork (2) 3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70B0"/>
      </a:accent1>
      <a:accent2>
        <a:srgbClr val="677390"/>
      </a:accent2>
      <a:accent3>
        <a:srgbClr val="FFFFFF"/>
      </a:accent3>
      <a:accent4>
        <a:srgbClr val="000000"/>
      </a:accent4>
      <a:accent5>
        <a:srgbClr val="AABBD4"/>
      </a:accent5>
      <a:accent6>
        <a:srgbClr val="5D6882"/>
      </a:accent6>
      <a:hlink>
        <a:srgbClr val="0000FF"/>
      </a:hlink>
      <a:folHlink>
        <a:srgbClr val="800080"/>
      </a:folHlink>
    </a:clrScheme>
    <a:fontScheme name="4_Template_LifeNetwork (2)">
      <a:majorFont>
        <a:latin typeface="Franklin Gothic Demi"/>
        <a:ea typeface=""/>
        <a:cs typeface="Arial"/>
      </a:majorFont>
      <a:minorFont>
        <a:latin typeface="Franklin Gothic Dem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4_Template_LifeNetwork (2)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Template_LifeNetwork (2)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Template_LifeNetwork (2) 3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ullet Point">
  <a:themeElements>
    <a:clrScheme name="1_Bullet Point 2">
      <a:dk1>
        <a:srgbClr val="000000"/>
      </a:dk1>
      <a:lt1>
        <a:srgbClr val="FFFFFF"/>
      </a:lt1>
      <a:dk2>
        <a:srgbClr val="D52B1E"/>
      </a:dk2>
      <a:lt2>
        <a:srgbClr val="6C6F70"/>
      </a:lt2>
      <a:accent1>
        <a:srgbClr val="0075B0"/>
      </a:accent1>
      <a:accent2>
        <a:srgbClr val="5C7F92"/>
      </a:accent2>
      <a:accent3>
        <a:srgbClr val="FFFFFF"/>
      </a:accent3>
      <a:accent4>
        <a:srgbClr val="000000"/>
      </a:accent4>
      <a:accent5>
        <a:srgbClr val="AABDD4"/>
      </a:accent5>
      <a:accent6>
        <a:srgbClr val="537284"/>
      </a:accent6>
      <a:hlink>
        <a:srgbClr val="5082AB"/>
      </a:hlink>
      <a:folHlink>
        <a:srgbClr val="93B1CC"/>
      </a:folHlink>
    </a:clrScheme>
    <a:fontScheme name="1_Bullet Point">
      <a:majorFont>
        <a:latin typeface="Franklin Gothic Demi"/>
        <a:ea typeface=""/>
        <a:cs typeface="Arial"/>
      </a:majorFont>
      <a:minorFont>
        <a:latin typeface="Franklin Gothic Dem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ullet Point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ullet Point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ase Telecom Italia Format Bianco">
  <a:themeElements>
    <a:clrScheme name="8_Base Telecom Italia Format Bianco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31107"/>
      </a:accent1>
      <a:accent2>
        <a:srgbClr val="595959"/>
      </a:accent2>
      <a:accent3>
        <a:srgbClr val="FFFFFF"/>
      </a:accent3>
      <a:accent4>
        <a:srgbClr val="000000"/>
      </a:accent4>
      <a:accent5>
        <a:srgbClr val="F8AAAA"/>
      </a:accent5>
      <a:accent6>
        <a:srgbClr val="505050"/>
      </a:accent6>
      <a:hlink>
        <a:srgbClr val="000000"/>
      </a:hlink>
      <a:folHlink>
        <a:srgbClr val="7EADE0"/>
      </a:folHlink>
    </a:clrScheme>
    <a:fontScheme name="8_Base Telecom Italia Format Bianco">
      <a:majorFont>
        <a:latin typeface="Franklin Gothic Medium"/>
        <a:ea typeface=""/>
        <a:cs typeface="Arial"/>
      </a:majorFont>
      <a:minorFont>
        <a:latin typeface="Franklin Gothic Medium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0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Medium" pitchFamily="34" charset="0"/>
            <a:cs typeface="Arial" pitchFamily="34" charset="0"/>
          </a:defRPr>
        </a:defPPr>
      </a:lstStyle>
    </a:spDef>
    <a:lnDef>
      <a:spPr bwMode="auto">
        <a:noFill/>
        <a:ln w="9525" cap="rnd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8_Base Telecom Italia Format Bianc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31107"/>
        </a:accent1>
        <a:accent2>
          <a:srgbClr val="595959"/>
        </a:accent2>
        <a:accent3>
          <a:srgbClr val="FFFFFF"/>
        </a:accent3>
        <a:accent4>
          <a:srgbClr val="000000"/>
        </a:accent4>
        <a:accent5>
          <a:srgbClr val="F8AAAA"/>
        </a:accent5>
        <a:accent6>
          <a:srgbClr val="505050"/>
        </a:accent6>
        <a:hlink>
          <a:srgbClr val="000000"/>
        </a:hlink>
        <a:folHlink>
          <a:srgbClr val="A3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ase Telecom Italia Format Bi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31107"/>
        </a:accent1>
        <a:accent2>
          <a:srgbClr val="595959"/>
        </a:accent2>
        <a:accent3>
          <a:srgbClr val="FFFFFF"/>
        </a:accent3>
        <a:accent4>
          <a:srgbClr val="000000"/>
        </a:accent4>
        <a:accent5>
          <a:srgbClr val="F8AAAA"/>
        </a:accent5>
        <a:accent6>
          <a:srgbClr val="505050"/>
        </a:accent6>
        <a:hlink>
          <a:srgbClr val="000000"/>
        </a:hlink>
        <a:folHlink>
          <a:srgbClr val="7EADE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2395</Words>
  <Application>Microsoft Office PowerPoint</Application>
  <PresentationFormat>Presentazione su schermo (4:3)</PresentationFormat>
  <Paragraphs>500</Paragraphs>
  <Slides>15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18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34" baseType="lpstr">
      <vt:lpstr>Template_LifeNetwork (2)</vt:lpstr>
      <vt:lpstr>1_Template_LifeNetwork (2)</vt:lpstr>
      <vt:lpstr>2_Template_LifeNetwork (2)</vt:lpstr>
      <vt:lpstr>3_Template_LifeNetwork (2)</vt:lpstr>
      <vt:lpstr>4_Template_LifeNetwork (2)</vt:lpstr>
      <vt:lpstr>Firm Format - Italian</vt:lpstr>
      <vt:lpstr>5_Template_LifeNetwork (2)</vt:lpstr>
      <vt:lpstr>1_Bullet Point</vt:lpstr>
      <vt:lpstr>8_Base Telecom Italia Format Bianco</vt:lpstr>
      <vt:lpstr>9_Base Telecom Italia Format Bianco</vt:lpstr>
      <vt:lpstr>12_Template_LifeNetwork (2)</vt:lpstr>
      <vt:lpstr>10_Base Telecom Italia Format Bianco</vt:lpstr>
      <vt:lpstr>3_Template ppt One Company - Format Bianco TI</vt:lpstr>
      <vt:lpstr>9_Bullet Point</vt:lpstr>
      <vt:lpstr>9_Personalizza struttura</vt:lpstr>
      <vt:lpstr>6_Template_LifeNetwork (2)</vt:lpstr>
      <vt:lpstr>7_Template_LifeNetwork (2)</vt:lpstr>
      <vt:lpstr>10_Bullet Point</vt:lpstr>
      <vt:lpstr>think-cell Slide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Telecom Italia S.p.A.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Mucci Giampiero</dc:creator>
  <cp:lastModifiedBy>Bucciol Lorena</cp:lastModifiedBy>
  <cp:revision>194</cp:revision>
  <cp:lastPrinted>2013-12-19T14:07:11Z</cp:lastPrinted>
  <dcterms:created xsi:type="dcterms:W3CDTF">2013-12-17T15:56:36Z</dcterms:created>
  <dcterms:modified xsi:type="dcterms:W3CDTF">2014-02-05T15:38:49Z</dcterms:modified>
</cp:coreProperties>
</file>